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74" r:id="rId2"/>
    <p:sldMasterId id="2147483660" r:id="rId3"/>
    <p:sldMasterId id="2147483680" r:id="rId4"/>
  </p:sldMasterIdLst>
  <p:sldIdLst>
    <p:sldId id="256" r:id="rId5"/>
    <p:sldId id="591" r:id="rId6"/>
    <p:sldId id="592" r:id="rId7"/>
    <p:sldId id="614" r:id="rId8"/>
    <p:sldId id="588" r:id="rId9"/>
    <p:sldId id="593" r:id="rId10"/>
    <p:sldId id="615" r:id="rId11"/>
    <p:sldId id="607" r:id="rId12"/>
    <p:sldId id="606" r:id="rId13"/>
    <p:sldId id="613" r:id="rId14"/>
    <p:sldId id="616" r:id="rId15"/>
    <p:sldId id="586" r:id="rId16"/>
    <p:sldId id="320" r:id="rId17"/>
  </p:sldIdLst>
  <p:sldSz cx="9144000" cy="6858000" type="screen4x3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2BEE"/>
    <a:srgbClr val="FFE699"/>
    <a:srgbClr val="70AD47"/>
    <a:srgbClr val="4472C4"/>
    <a:srgbClr val="FF0000"/>
    <a:srgbClr val="FFFFFF"/>
    <a:srgbClr val="D0CECE"/>
    <a:srgbClr val="8FAADC"/>
    <a:srgbClr val="92D05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>
      <p:cViewPr>
        <p:scale>
          <a:sx n="100" d="100"/>
          <a:sy n="100" d="100"/>
        </p:scale>
        <p:origin x="-38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11B0D94-0689-4759-AB47-03DB550BE525}"/>
              </a:ext>
            </a:extLst>
          </p:cNvPr>
          <p:cNvSpPr/>
          <p:nvPr userDrawn="1"/>
        </p:nvSpPr>
        <p:spPr>
          <a:xfrm>
            <a:off x="3279660" y="6395190"/>
            <a:ext cx="27553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900" dirty="0"/>
              <a:t>CONFIDENTIAL</a:t>
            </a:r>
            <a:r>
              <a:rPr lang="ja-JP" altLang="en-US" sz="900" dirty="0"/>
              <a:t> </a:t>
            </a:r>
            <a:r>
              <a:rPr lang="en-US" altLang="ja-JP" sz="900" dirty="0"/>
              <a:t>©</a:t>
            </a:r>
            <a:r>
              <a:rPr lang="ja-JP" altLang="en-US" sz="900" dirty="0"/>
              <a:t> </a:t>
            </a:r>
            <a:r>
              <a:rPr lang="en-US" altLang="ja-JP" sz="900" dirty="0"/>
              <a:t>2017</a:t>
            </a:r>
            <a:r>
              <a:rPr lang="ja-JP" altLang="en-US" sz="900" dirty="0"/>
              <a:t> </a:t>
            </a:r>
            <a:r>
              <a:rPr lang="en-US" altLang="ja-JP" sz="900" dirty="0"/>
              <a:t>ENABLER</a:t>
            </a:r>
            <a:r>
              <a:rPr lang="ja-JP" altLang="en-US" sz="900" dirty="0"/>
              <a:t> </a:t>
            </a:r>
            <a:r>
              <a:rPr lang="en-US" altLang="ja-JP" sz="900" dirty="0"/>
              <a:t>LTD.</a:t>
            </a:r>
            <a:r>
              <a:rPr lang="ja-JP" altLang="en-US" sz="900" dirty="0"/>
              <a:t>　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DCFCC2F-2C17-451F-9EBA-85EA8332B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3" y="6331598"/>
            <a:ext cx="1281395" cy="434962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570EFC9-A3D3-4329-BFFC-680B104AD785}"/>
              </a:ext>
            </a:extLst>
          </p:cNvPr>
          <p:cNvSpPr/>
          <p:nvPr userDrawn="1"/>
        </p:nvSpPr>
        <p:spPr>
          <a:xfrm>
            <a:off x="7940409" y="6395190"/>
            <a:ext cx="9144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69AAB83-AB37-41FC-A9E2-CE8B838455CB}" type="slidenum">
              <a:rPr lang="ja-JP" altLang="en-US" sz="1050" smtClean="0"/>
              <a:pPr/>
              <a:t>‹#›</a:t>
            </a:fld>
            <a:endParaRPr lang="ja-JP" altLang="en-US" sz="105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B367E06-BAC8-4F63-8151-5842CEFFE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508" r="22645" b="2"/>
          <a:stretch/>
        </p:blipFill>
        <p:spPr>
          <a:xfrm>
            <a:off x="4464508" y="5"/>
            <a:ext cx="4709158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766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AB4D4A-7AA4-4836-9B37-309F2BC4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D892BED-413C-4B21-90CA-55AE383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6EBA264-5009-4AD6-BA96-23EED50B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3EF21D9-2DD7-448D-874B-3A2A686C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63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4CBFE2F-A545-45C0-B2BE-627B010A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D912DA2-603D-41E9-BA5D-D618668C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6344FF-CA09-43E8-BE38-FBD2DAC5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55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2B39CB-B28C-4A41-88F0-741A8388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85B0A1-AD69-4091-961D-C32BD63A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131FF2-9069-40C8-95E7-EE4E171E6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B840C-EEE5-4E3D-9BF0-4D1EA742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D06D28-6023-44BB-9823-54D591B9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59FD20-799C-47C3-9BF3-E17A453E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3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FE80FE-59F2-419E-B9FD-E403FA3D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7735D7B-D6F5-44D6-B841-6FAC95396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61294D7-2748-4DCA-AF15-C415FADC4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213C78-C753-4A57-AA38-E5DA99D4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A1F223-FE15-43C2-9D4A-BFB744C7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A302DB-64A1-4552-8D0D-CFF695A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871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E59514-AA29-4D2F-8972-CC915C47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7D6C30-B0C2-4E7C-B549-30F824778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DD2C1A-C9D6-4F5E-8325-E54DE69A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DF48C0-E849-4C6D-A7C8-62540D34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7B38E-092A-478A-9702-1335B1A2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64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3C6ADB0-FCEA-437E-BF33-F7943A843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1FCD272-6E4B-492C-8A42-A53AE5336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872A8F-8492-4F2C-A3E7-277D52E7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922F90-31A0-4210-AAA6-ED9012D3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3D781C-2138-456A-8B18-7D8F704E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885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315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839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193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9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11B0D94-0689-4759-AB47-03DB550BE525}"/>
              </a:ext>
            </a:extLst>
          </p:cNvPr>
          <p:cNvSpPr/>
          <p:nvPr userDrawn="1"/>
        </p:nvSpPr>
        <p:spPr>
          <a:xfrm>
            <a:off x="3279660" y="6395190"/>
            <a:ext cx="27553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900" dirty="0"/>
              <a:t>CONFIDENTIAL</a:t>
            </a:r>
            <a:r>
              <a:rPr lang="ja-JP" altLang="en-US" sz="900" dirty="0"/>
              <a:t> </a:t>
            </a:r>
            <a:r>
              <a:rPr lang="en-US" altLang="ja-JP" sz="900" dirty="0"/>
              <a:t>©</a:t>
            </a:r>
            <a:r>
              <a:rPr lang="ja-JP" altLang="en-US" sz="900" dirty="0"/>
              <a:t> </a:t>
            </a:r>
            <a:r>
              <a:rPr lang="en-US" altLang="ja-JP" sz="900" dirty="0"/>
              <a:t>2017</a:t>
            </a:r>
            <a:r>
              <a:rPr lang="ja-JP" altLang="en-US" sz="900" dirty="0"/>
              <a:t> </a:t>
            </a:r>
            <a:r>
              <a:rPr lang="en-US" altLang="ja-JP" sz="900" dirty="0"/>
              <a:t>ENABLER</a:t>
            </a:r>
            <a:r>
              <a:rPr lang="ja-JP" altLang="en-US" sz="900" dirty="0"/>
              <a:t> </a:t>
            </a:r>
            <a:r>
              <a:rPr lang="en-US" altLang="ja-JP" sz="900" dirty="0"/>
              <a:t>LTD.</a:t>
            </a:r>
            <a:r>
              <a:rPr lang="ja-JP" altLang="en-US" sz="900" dirty="0"/>
              <a:t>　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DCFCC2F-2C17-451F-9EBA-85EA8332B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3" y="6331598"/>
            <a:ext cx="1281395" cy="434962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570EFC9-A3D3-4329-BFFC-680B104AD785}"/>
              </a:ext>
            </a:extLst>
          </p:cNvPr>
          <p:cNvSpPr/>
          <p:nvPr userDrawn="1"/>
        </p:nvSpPr>
        <p:spPr>
          <a:xfrm>
            <a:off x="7940409" y="6395190"/>
            <a:ext cx="9144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69AAB83-AB37-41FC-A9E2-CE8B838455CB}" type="slidenum">
              <a:rPr lang="ja-JP" altLang="en-US" sz="1050" smtClean="0"/>
              <a:pPr/>
              <a:t>‹#›</a:t>
            </a:fld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58902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8321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85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96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350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602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415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388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11B0D94-0689-4759-AB47-03DB550BE525}"/>
              </a:ext>
            </a:extLst>
          </p:cNvPr>
          <p:cNvSpPr/>
          <p:nvPr userDrawn="1"/>
        </p:nvSpPr>
        <p:spPr>
          <a:xfrm>
            <a:off x="3275850" y="6490440"/>
            <a:ext cx="27553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900" dirty="0"/>
              <a:t>©</a:t>
            </a:r>
            <a:r>
              <a:rPr lang="ja-JP" altLang="en-US" sz="900" dirty="0"/>
              <a:t> </a:t>
            </a:r>
            <a:r>
              <a:rPr lang="en-US" altLang="ja-JP" sz="900" dirty="0"/>
              <a:t>2018</a:t>
            </a:r>
            <a:r>
              <a:rPr lang="ja-JP" altLang="en-US" sz="900" dirty="0"/>
              <a:t> </a:t>
            </a:r>
            <a:r>
              <a:rPr lang="en-US" altLang="ja-JP" sz="900" dirty="0"/>
              <a:t>ENABLER</a:t>
            </a:r>
            <a:r>
              <a:rPr lang="ja-JP" altLang="en-US" sz="900" dirty="0"/>
              <a:t> </a:t>
            </a:r>
            <a:r>
              <a:rPr lang="en-US" altLang="ja-JP" sz="900" dirty="0"/>
              <a:t>LTD.AII</a:t>
            </a:r>
            <a:r>
              <a:rPr lang="ja-JP" altLang="en-US" sz="900" dirty="0"/>
              <a:t> </a:t>
            </a:r>
            <a:r>
              <a:rPr lang="en-US" altLang="ja-JP" sz="900" dirty="0"/>
              <a:t>Rights</a:t>
            </a:r>
            <a:r>
              <a:rPr lang="ja-JP" altLang="en-US" sz="900" dirty="0"/>
              <a:t> </a:t>
            </a:r>
            <a:r>
              <a:rPr lang="en-US" altLang="ja-JP" sz="900" dirty="0"/>
              <a:t>Reserved</a:t>
            </a:r>
            <a:r>
              <a:rPr lang="ja-JP" altLang="en-US" sz="900" dirty="0"/>
              <a:t>　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DCFCC2F-2C17-451F-9EBA-85EA8332B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3" y="6331598"/>
            <a:ext cx="1281395" cy="434962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570EFC9-A3D3-4329-BFFC-680B104AD785}"/>
              </a:ext>
            </a:extLst>
          </p:cNvPr>
          <p:cNvSpPr/>
          <p:nvPr userDrawn="1"/>
        </p:nvSpPr>
        <p:spPr>
          <a:xfrm>
            <a:off x="7940409" y="6395190"/>
            <a:ext cx="9144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69AAB83-AB37-41FC-A9E2-CE8B838455CB}" type="slidenum">
              <a:rPr lang="ja-JP" altLang="en-US" sz="1050" smtClean="0"/>
              <a:pPr/>
              <a:t>‹#›</a:t>
            </a:fld>
            <a:endParaRPr lang="ja-JP" altLang="en-US" sz="105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B367E06-BAC8-4F63-8151-5842CEFFE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508" r="22645" b="2"/>
          <a:stretch/>
        </p:blipFill>
        <p:spPr>
          <a:xfrm>
            <a:off x="4464508" y="5"/>
            <a:ext cx="4709158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98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9DCFCC2F-2C17-451F-9EBA-85EA8332B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3" y="6331598"/>
            <a:ext cx="1281395" cy="434962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570EFC9-A3D3-4329-BFFC-680B104AD785}"/>
              </a:ext>
            </a:extLst>
          </p:cNvPr>
          <p:cNvSpPr/>
          <p:nvPr userDrawn="1"/>
        </p:nvSpPr>
        <p:spPr>
          <a:xfrm>
            <a:off x="7940409" y="6395190"/>
            <a:ext cx="9144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69AAB83-AB37-41FC-A9E2-CE8B838455CB}" type="slidenum">
              <a:rPr lang="ja-JP" altLang="en-US" sz="1050" smtClean="0"/>
              <a:pPr/>
              <a:t>‹#›</a:t>
            </a:fld>
            <a:endParaRPr lang="ja-JP" altLang="en-US" sz="1050" dirty="0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BB911D43-38A2-4D10-92C8-F3CB7A8667D0}"/>
              </a:ext>
            </a:extLst>
          </p:cNvPr>
          <p:cNvSpPr/>
          <p:nvPr userDrawn="1"/>
        </p:nvSpPr>
        <p:spPr>
          <a:xfrm>
            <a:off x="3275850" y="6498060"/>
            <a:ext cx="27553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900" dirty="0"/>
              <a:t>©</a:t>
            </a:r>
            <a:r>
              <a:rPr lang="ja-JP" altLang="en-US" sz="900" dirty="0"/>
              <a:t> </a:t>
            </a:r>
            <a:r>
              <a:rPr lang="en-US" altLang="ja-JP" sz="900" dirty="0"/>
              <a:t>2018</a:t>
            </a:r>
            <a:r>
              <a:rPr lang="ja-JP" altLang="en-US" sz="900" dirty="0"/>
              <a:t> </a:t>
            </a:r>
            <a:r>
              <a:rPr lang="en-US" altLang="ja-JP" sz="900" dirty="0"/>
              <a:t>ENABLER</a:t>
            </a:r>
            <a:r>
              <a:rPr lang="ja-JP" altLang="en-US" sz="900" dirty="0"/>
              <a:t> </a:t>
            </a:r>
            <a:r>
              <a:rPr lang="en-US" altLang="ja-JP" sz="900" dirty="0"/>
              <a:t>LTD.AII</a:t>
            </a:r>
            <a:r>
              <a:rPr lang="ja-JP" altLang="en-US" sz="900" dirty="0"/>
              <a:t> </a:t>
            </a:r>
            <a:r>
              <a:rPr lang="en-US" altLang="ja-JP" sz="900" dirty="0"/>
              <a:t>Rights</a:t>
            </a:r>
            <a:r>
              <a:rPr lang="ja-JP" altLang="en-US" sz="900" dirty="0"/>
              <a:t> </a:t>
            </a:r>
            <a:r>
              <a:rPr lang="en-US" altLang="ja-JP" sz="900" dirty="0"/>
              <a:t>Reserved</a:t>
            </a:r>
            <a:r>
              <a:rPr lang="ja-JP" altLang="en-US" sz="900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17908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2696"/>
            <a:ext cx="8229600" cy="724942"/>
          </a:xfrm>
        </p:spPr>
        <p:txBody>
          <a:bodyPr lIns="0" tIns="0" rIns="0" bIns="0" anchor="t">
            <a:normAutofit/>
          </a:bodyPr>
          <a:lstStyle>
            <a:lvl1pPr algn="l">
              <a:defRPr sz="1800" b="1"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en-US" dirty="0"/>
              <a:t>Contents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7544" y="1628800"/>
            <a:ext cx="4032299" cy="40466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en-US" sz="1600" b="0" kern="1200" dirty="0" smtClean="0">
                <a:solidFill>
                  <a:schemeClr val="tx1"/>
                </a:solidFill>
                <a:latin typeface="Lucida Sans Unicode" pitchFamily="34" charset="0"/>
                <a:ea typeface="+mj-ea"/>
                <a:cs typeface="Lucida Sans Unicode" pitchFamily="34" charset="0"/>
              </a:defRPr>
            </a:lvl1pPr>
            <a:lvl2pPr>
              <a:defRPr lang="en-US" sz="2200" b="1" kern="1200" dirty="0" smtClean="0">
                <a:solidFill>
                  <a:schemeClr val="tx1"/>
                </a:solidFill>
                <a:latin typeface="Lucida Sans Unicode" pitchFamily="34" charset="0"/>
                <a:ea typeface="+mj-ea"/>
                <a:cs typeface="Lucida Sans Unicode" pitchFamily="34" charset="0"/>
              </a:defRPr>
            </a:lvl2pPr>
            <a:lvl3pPr>
              <a:defRPr lang="en-US" sz="2200" b="1" kern="1200" dirty="0" smtClean="0">
                <a:solidFill>
                  <a:schemeClr val="tx1"/>
                </a:solidFill>
                <a:latin typeface="Lucida Sans Unicode" pitchFamily="34" charset="0"/>
                <a:ea typeface="+mj-ea"/>
                <a:cs typeface="Lucida Sans Unicode" pitchFamily="34" charset="0"/>
              </a:defRPr>
            </a:lvl3pPr>
            <a:lvl4pPr>
              <a:defRPr lang="en-US" sz="2200" b="1" kern="1200" dirty="0" smtClean="0">
                <a:solidFill>
                  <a:schemeClr val="tx1"/>
                </a:solidFill>
                <a:latin typeface="Lucida Sans Unicode" pitchFamily="34" charset="0"/>
                <a:ea typeface="+mj-ea"/>
                <a:cs typeface="Lucida Sans Unicode" pitchFamily="34" charset="0"/>
              </a:defRPr>
            </a:lvl4pPr>
            <a:lvl5pPr>
              <a:defRPr lang="en-GB" sz="2200" b="1" kern="1200" dirty="0" smtClean="0">
                <a:solidFill>
                  <a:schemeClr val="tx1"/>
                </a:solidFill>
                <a:latin typeface="Lucida Sans Unicode" pitchFamily="34" charset="0"/>
                <a:ea typeface="+mj-ea"/>
                <a:cs typeface="Lucida Sans Unicode" pitchFamily="34" charset="0"/>
              </a:defRPr>
            </a:lvl5pPr>
          </a:lstStyle>
          <a:p>
            <a:pPr lvl="0"/>
            <a:r>
              <a:rPr lang="en-US" dirty="0"/>
              <a:t>Slide sub heading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1187624" y="2204864"/>
            <a:ext cx="7632526" cy="393082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20000"/>
              <a:buFont typeface="Calibri" pitchFamily="34" charset="0"/>
              <a:buNone/>
              <a:defRPr sz="1400" b="1">
                <a:latin typeface="Lucida Sans Unicode" pitchFamily="34" charset="0"/>
                <a:cs typeface="Lucida Sans Unicode" pitchFamily="34" charset="0"/>
              </a:defRPr>
            </a:lvl1pPr>
            <a:lvl2pPr marL="0" indent="0">
              <a:buFont typeface="Arial" pitchFamily="34" charset="0"/>
              <a:buNone/>
              <a:defRPr sz="1200">
                <a:latin typeface="Lucida Sans Unicode" pitchFamily="34" charset="0"/>
                <a:cs typeface="Lucida Sans Unicode" pitchFamily="34" charset="0"/>
              </a:defRPr>
            </a:lvl2pPr>
            <a:lvl3pPr>
              <a:defRPr sz="1400">
                <a:latin typeface="Lucida Sans Unicode" pitchFamily="34" charset="0"/>
                <a:cs typeface="Lucida Sans Unicode" pitchFamily="34" charset="0"/>
              </a:defRPr>
            </a:lvl3pPr>
            <a:lvl4pPr>
              <a:defRPr sz="1400">
                <a:latin typeface="Lucida Sans Unicode" pitchFamily="34" charset="0"/>
                <a:cs typeface="Lucida Sans Unicode" pitchFamily="34" charset="0"/>
              </a:defRPr>
            </a:lvl4pPr>
            <a:lvl5pPr>
              <a:defRPr sz="1400">
                <a:latin typeface="Lucida Sans Unicode" pitchFamily="34" charset="0"/>
                <a:cs typeface="Lucida Sans Unicode" pitchFamily="34" charset="0"/>
              </a:defRPr>
            </a:lvl5pPr>
          </a:lstStyle>
          <a:p>
            <a:pPr lvl="0"/>
            <a:r>
              <a:rPr lang="en-US" dirty="0"/>
              <a:t>Chapter title</a:t>
            </a:r>
          </a:p>
          <a:p>
            <a:pPr lvl="0"/>
            <a:br>
              <a:rPr lang="en-US" dirty="0"/>
            </a:br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583" y="6577588"/>
            <a:ext cx="485388" cy="288032"/>
          </a:xfrm>
          <a:prstGeom prst="rect">
            <a:avLst/>
          </a:prstGeom>
        </p:spPr>
        <p:txBody>
          <a:bodyPr/>
          <a:lstStyle>
            <a:lvl1pPr marL="342900" indent="-342900" algn="ctr" defTabSz="914400" rtl="0" eaLnBrk="1" latinLnBrk="0" hangingPunct="1">
              <a:spcBef>
                <a:spcPct val="20000"/>
              </a:spcBef>
              <a:defRPr lang="en-GB" sz="800" kern="1200" baseline="0" smtClean="0">
                <a:solidFill>
                  <a:schemeClr val="bg1"/>
                </a:solidFill>
                <a:latin typeface="Lucida Sans Unicode" pitchFamily="34" charset="0"/>
                <a:ea typeface="+mn-ea"/>
                <a:cs typeface="Lucida Sans Unicode" pitchFamily="34" charset="0"/>
              </a:defRPr>
            </a:lvl1pPr>
          </a:lstStyle>
          <a:p>
            <a:fld id="{C3547E93-5D88-493A-862E-4C5D3C26CC2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500166" y="6548914"/>
            <a:ext cx="61436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bg1"/>
                </a:solidFill>
              </a:rPr>
              <a:t>© 2018 GNSS</a:t>
            </a:r>
            <a:r>
              <a:rPr kumimoji="1" lang="ja-JP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ja-JP" sz="1100" dirty="0">
                <a:solidFill>
                  <a:schemeClr val="bg1"/>
                </a:solidFill>
              </a:rPr>
              <a:t>Technologies Inc. All Rights Reserved. CONFIDENTIAL.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5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11B0D94-0689-4759-AB47-03DB550BE525}"/>
              </a:ext>
            </a:extLst>
          </p:cNvPr>
          <p:cNvSpPr/>
          <p:nvPr userDrawn="1"/>
        </p:nvSpPr>
        <p:spPr>
          <a:xfrm>
            <a:off x="3279660" y="6395190"/>
            <a:ext cx="27553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900" dirty="0"/>
              <a:t>CONFIDENTIAL</a:t>
            </a:r>
            <a:r>
              <a:rPr lang="ja-JP" altLang="en-US" sz="900" dirty="0"/>
              <a:t> </a:t>
            </a:r>
            <a:r>
              <a:rPr lang="en-US" altLang="ja-JP" sz="900" dirty="0"/>
              <a:t>©</a:t>
            </a:r>
            <a:r>
              <a:rPr lang="ja-JP" altLang="en-US" sz="900" dirty="0"/>
              <a:t> </a:t>
            </a:r>
            <a:r>
              <a:rPr lang="en-US" altLang="ja-JP" sz="900" dirty="0"/>
              <a:t>2017</a:t>
            </a:r>
            <a:r>
              <a:rPr lang="ja-JP" altLang="en-US" sz="900" dirty="0"/>
              <a:t> </a:t>
            </a:r>
            <a:r>
              <a:rPr lang="en-US" altLang="ja-JP" sz="900" dirty="0"/>
              <a:t>ENABLER</a:t>
            </a:r>
            <a:r>
              <a:rPr lang="ja-JP" altLang="en-US" sz="900" dirty="0"/>
              <a:t> </a:t>
            </a:r>
            <a:r>
              <a:rPr lang="en-US" altLang="ja-JP" sz="900" dirty="0"/>
              <a:t>LTD.</a:t>
            </a:r>
            <a:r>
              <a:rPr lang="ja-JP" altLang="en-US" sz="900" dirty="0"/>
              <a:t>　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DCFCC2F-2C17-451F-9EBA-85EA8332B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3" y="6331598"/>
            <a:ext cx="1281395" cy="434962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570EFC9-A3D3-4329-BFFC-680B104AD785}"/>
              </a:ext>
            </a:extLst>
          </p:cNvPr>
          <p:cNvSpPr/>
          <p:nvPr userDrawn="1"/>
        </p:nvSpPr>
        <p:spPr>
          <a:xfrm>
            <a:off x="7940409" y="6395190"/>
            <a:ext cx="9144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69AAB83-AB37-41FC-A9E2-CE8B838455CB}" type="slidenum">
              <a:rPr lang="ja-JP" altLang="en-US" sz="1050" smtClean="0"/>
              <a:pPr/>
              <a:t>‹#›</a:t>
            </a:fld>
            <a:endParaRPr lang="ja-JP" altLang="en-US" sz="105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B367E06-BAC8-4F63-8151-5842CEFFE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508" r="22645" b="2"/>
          <a:stretch/>
        </p:blipFill>
        <p:spPr>
          <a:xfrm>
            <a:off x="4464508" y="5"/>
            <a:ext cx="4709158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5148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11B0D94-0689-4759-AB47-03DB550BE525}"/>
              </a:ext>
            </a:extLst>
          </p:cNvPr>
          <p:cNvSpPr/>
          <p:nvPr userDrawn="1"/>
        </p:nvSpPr>
        <p:spPr>
          <a:xfrm>
            <a:off x="3279660" y="6395190"/>
            <a:ext cx="27553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900" dirty="0"/>
              <a:t>CONFIDENTIAL</a:t>
            </a:r>
            <a:r>
              <a:rPr lang="ja-JP" altLang="en-US" sz="900" dirty="0"/>
              <a:t> </a:t>
            </a:r>
            <a:r>
              <a:rPr lang="en-US" altLang="ja-JP" sz="900" dirty="0"/>
              <a:t>©</a:t>
            </a:r>
            <a:r>
              <a:rPr lang="ja-JP" altLang="en-US" sz="900" dirty="0"/>
              <a:t> </a:t>
            </a:r>
            <a:r>
              <a:rPr lang="en-US" altLang="ja-JP" sz="900" dirty="0"/>
              <a:t>2017</a:t>
            </a:r>
            <a:r>
              <a:rPr lang="ja-JP" altLang="en-US" sz="900" dirty="0"/>
              <a:t> </a:t>
            </a:r>
            <a:r>
              <a:rPr lang="en-US" altLang="ja-JP" sz="900" dirty="0"/>
              <a:t>ENABLER</a:t>
            </a:r>
            <a:r>
              <a:rPr lang="ja-JP" altLang="en-US" sz="900" dirty="0"/>
              <a:t> </a:t>
            </a:r>
            <a:r>
              <a:rPr lang="en-US" altLang="ja-JP" sz="900" dirty="0"/>
              <a:t>LTD.</a:t>
            </a:r>
            <a:r>
              <a:rPr lang="ja-JP" altLang="en-US" sz="900" dirty="0"/>
              <a:t>　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DCFCC2F-2C17-451F-9EBA-85EA8332B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3" y="6331598"/>
            <a:ext cx="1281395" cy="434962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570EFC9-A3D3-4329-BFFC-680B104AD785}"/>
              </a:ext>
            </a:extLst>
          </p:cNvPr>
          <p:cNvSpPr/>
          <p:nvPr userDrawn="1"/>
        </p:nvSpPr>
        <p:spPr>
          <a:xfrm>
            <a:off x="7940409" y="6395190"/>
            <a:ext cx="9144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69AAB83-AB37-41FC-A9E2-CE8B838455CB}" type="slidenum">
              <a:rPr lang="ja-JP" altLang="en-US" sz="1050" smtClean="0"/>
              <a:pPr/>
              <a:t>‹#›</a:t>
            </a:fld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7356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45F44-9DF7-4807-8A55-ADF135A4C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21C2AC9-18CC-4483-BE9A-158D27AAE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688D74-97C7-4D46-90C6-0966EE75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8D5209-E612-42D7-88C7-7402F158C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C28F1D-867C-49CB-8B72-2422045A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967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E9548-55D4-4B81-A36A-44B16BE3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FAB2F1-8A6D-4C72-82F1-1BCC3E6CD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0E88D-DA30-4E92-9BC3-E469E602C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D524B4-E5F0-4E77-B625-3B37585D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EFCCCD-7C18-4EDD-A18E-F6A65121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08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42AB4-E7A2-46B8-A685-564FBAD8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37FE3B-1D97-45E4-8276-8DE9E2C41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472A5A-7228-4FE3-A3DE-110EC775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887638-5697-40AD-B57E-27652ACC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C72AC9-B9FC-4C00-8CCF-D595334C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99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4521D6-34D1-4A3A-ACAB-7C7D3193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477DFA-9626-41E0-B131-BBECDB329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6105320-F8D3-49C7-A9D9-990B8A740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B6D2F9-D0A5-4F64-BCB8-1CFF2F52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2A287C-5829-4F6F-8EFE-B84E8E9D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F5DAD98-281C-4D21-B853-CB6ECEC5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49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20AD99-61C1-43AD-B1A4-28F278593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1C0F9E-D614-46E9-A381-7FAD2FBEE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FD0DC7-A9B7-4D5B-AC64-729D9AEE1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A756EBD-C902-4AB0-A417-B4613F5AF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89502B0-D343-42AB-B2B4-466B36AA4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7DB2C31-5974-498B-83D4-22647CFE2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707119-4EE4-423D-B210-E2205711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16B994-51B1-4C63-A1E2-18ED859A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402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70478-B4CC-4952-9331-9FE0DB2ECEBD}" type="datetime1">
              <a:rPr kumimoji="1" lang="ja-JP" altLang="en-US" smtClean="0"/>
              <a:t>2019/1/7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9AAB83-AB37-41FC-A9E2-CE8B838455CB}" type="slidenum">
              <a:rPr lang="ja-JP" altLang="en-US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588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70478-B4CC-4952-9331-9FE0DB2ECEBD}" type="datetime1">
              <a:rPr kumimoji="1" lang="ja-JP" altLang="en-US" smtClean="0"/>
              <a:t>2019/1/7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9AAB83-AB37-41FC-A9E2-CE8B838455CB}" type="slidenum">
              <a:rPr lang="ja-JP" altLang="en-US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218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72BB501-CA14-4A98-9B23-17E4CA53B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792704-09E0-4C35-B358-577FF398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E48424-9BE9-4E28-A119-09832A46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0B24-0ECF-42F4-85C8-7B067CDD80D4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F8BD55-FC7F-49A8-A05B-94AA77018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0A4138-B7B2-416F-AC7C-A6C721C61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18AF8-48B7-46A8-8C65-04C154703B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81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08DBA-54C1-40B7-98C2-BCA83D3A4669}" type="datetimeFigureOut">
              <a:rPr kumimoji="1" lang="ja-JP" altLang="en-US" smtClean="0"/>
              <a:t>2019/1/7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57892-B69D-453C-B1D2-9C26819D6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943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73" r:id="rId13"/>
    <p:sldLayoutId id="214748369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4.png"/><Relationship Id="rId7" Type="http://schemas.openxmlformats.org/officeDocument/2006/relationships/image" Target="../media/image26.jpg"/><Relationship Id="rId12" Type="http://schemas.openxmlformats.org/officeDocument/2006/relationships/image" Target="../media/image3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jpg"/><Relationship Id="rId11" Type="http://schemas.openxmlformats.org/officeDocument/2006/relationships/image" Target="../media/image30.emf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CC1FCE-AE75-4D31-A610-5D32DF5CA4CE}"/>
              </a:ext>
            </a:extLst>
          </p:cNvPr>
          <p:cNvSpPr txBox="1"/>
          <p:nvPr/>
        </p:nvSpPr>
        <p:spPr>
          <a:xfrm>
            <a:off x="815489" y="2352518"/>
            <a:ext cx="2967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屋内測位システム</a:t>
            </a:r>
            <a:endParaRPr lang="en-US" altLang="ja-JP" sz="3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3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のご紹介</a:t>
            </a:r>
          </a:p>
        </p:txBody>
      </p:sp>
    </p:spTree>
    <p:extLst>
      <p:ext uri="{BB962C8B-B14F-4D97-AF65-F5344CB8AC3E}">
        <p14:creationId xmlns:p14="http://schemas.microsoft.com/office/powerpoint/2010/main" val="385871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楕円 48">
            <a:extLst>
              <a:ext uri="{FF2B5EF4-FFF2-40B4-BE49-F238E27FC236}">
                <a16:creationId xmlns:a16="http://schemas.microsoft.com/office/drawing/2014/main" id="{82F1C606-3C3F-41A0-B139-AED9D4D276E0}"/>
              </a:ext>
            </a:extLst>
          </p:cNvPr>
          <p:cNvSpPr/>
          <p:nvPr/>
        </p:nvSpPr>
        <p:spPr>
          <a:xfrm>
            <a:off x="6329724" y="4200356"/>
            <a:ext cx="680210" cy="591723"/>
          </a:xfrm>
          <a:prstGeom prst="ellipse">
            <a:avLst/>
          </a:prstGeom>
          <a:solidFill>
            <a:srgbClr val="FFE699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CC3432F4-6570-4D83-8B44-39BC344BD9B4}"/>
              </a:ext>
            </a:extLst>
          </p:cNvPr>
          <p:cNvSpPr/>
          <p:nvPr/>
        </p:nvSpPr>
        <p:spPr>
          <a:xfrm>
            <a:off x="6776905" y="4187996"/>
            <a:ext cx="680210" cy="591723"/>
          </a:xfrm>
          <a:prstGeom prst="ellipse">
            <a:avLst/>
          </a:prstGeom>
          <a:solidFill>
            <a:srgbClr val="FFE699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CAC8C124-F622-4154-9B74-36282FE2741B}"/>
              </a:ext>
            </a:extLst>
          </p:cNvPr>
          <p:cNvSpPr/>
          <p:nvPr/>
        </p:nvSpPr>
        <p:spPr>
          <a:xfrm>
            <a:off x="7182828" y="4242627"/>
            <a:ext cx="680210" cy="591723"/>
          </a:xfrm>
          <a:prstGeom prst="ellipse">
            <a:avLst/>
          </a:prstGeom>
          <a:solidFill>
            <a:srgbClr val="FFE699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1B9A5EBF-2B48-48F3-98F9-369FAA24AC79}"/>
              </a:ext>
            </a:extLst>
          </p:cNvPr>
          <p:cNvSpPr/>
          <p:nvPr/>
        </p:nvSpPr>
        <p:spPr>
          <a:xfrm>
            <a:off x="7687815" y="4222330"/>
            <a:ext cx="680210" cy="591723"/>
          </a:xfrm>
          <a:prstGeom prst="ellipse">
            <a:avLst/>
          </a:prstGeom>
          <a:solidFill>
            <a:srgbClr val="FFE699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左右 5">
            <a:extLst>
              <a:ext uri="{FF2B5EF4-FFF2-40B4-BE49-F238E27FC236}">
                <a16:creationId xmlns:a16="http://schemas.microsoft.com/office/drawing/2014/main" id="{62DE689B-08F8-4CA6-838F-13324EDCFADF}"/>
              </a:ext>
            </a:extLst>
          </p:cNvPr>
          <p:cNvSpPr/>
          <p:nvPr/>
        </p:nvSpPr>
        <p:spPr>
          <a:xfrm>
            <a:off x="1744885" y="3227744"/>
            <a:ext cx="1015678" cy="3048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7342C9-17DB-43B3-8867-D12C7A5A3CDB}"/>
              </a:ext>
            </a:extLst>
          </p:cNvPr>
          <p:cNvSpPr/>
          <p:nvPr/>
        </p:nvSpPr>
        <p:spPr>
          <a:xfrm>
            <a:off x="241431" y="4187996"/>
            <a:ext cx="810228" cy="9334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搬送台車</a:t>
            </a: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CBDAC5F8-A474-46FE-903C-4BC21C6128B1}"/>
              </a:ext>
            </a:extLst>
          </p:cNvPr>
          <p:cNvSpPr/>
          <p:nvPr/>
        </p:nvSpPr>
        <p:spPr>
          <a:xfrm>
            <a:off x="719163" y="4928330"/>
            <a:ext cx="283580" cy="36933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4565EC29-F030-4D32-BFE0-0653AE42F2D1}"/>
              </a:ext>
            </a:extLst>
          </p:cNvPr>
          <p:cNvSpPr/>
          <p:nvPr/>
        </p:nvSpPr>
        <p:spPr>
          <a:xfrm>
            <a:off x="314501" y="4943344"/>
            <a:ext cx="283580" cy="36933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EB2F3FD8-7255-4B83-BBE8-6E765A76333C}"/>
              </a:ext>
            </a:extLst>
          </p:cNvPr>
          <p:cNvSpPr/>
          <p:nvPr/>
        </p:nvSpPr>
        <p:spPr>
          <a:xfrm>
            <a:off x="5729402" y="4003331"/>
            <a:ext cx="2803505" cy="292018"/>
          </a:xfrm>
          <a:prstGeom prst="leftRightArrow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637BA3-5F35-4D22-A3F1-B7A644821B0B}"/>
              </a:ext>
            </a:extLst>
          </p:cNvPr>
          <p:cNvSpPr/>
          <p:nvPr/>
        </p:nvSpPr>
        <p:spPr>
          <a:xfrm>
            <a:off x="255095" y="2783739"/>
            <a:ext cx="810228" cy="9334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トラック</a:t>
            </a:r>
            <a:endParaRPr kumimoji="1" lang="ja-JP" altLang="en-US" sz="12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D494939-2919-4FBB-8C33-A3D30FF08F6A}"/>
              </a:ext>
            </a:extLst>
          </p:cNvPr>
          <p:cNvSpPr/>
          <p:nvPr/>
        </p:nvSpPr>
        <p:spPr>
          <a:xfrm>
            <a:off x="724774" y="3517533"/>
            <a:ext cx="283580" cy="36933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008B27AB-A728-45A7-8E8D-099E7EB5193B}"/>
              </a:ext>
            </a:extLst>
          </p:cNvPr>
          <p:cNvSpPr/>
          <p:nvPr/>
        </p:nvSpPr>
        <p:spPr>
          <a:xfrm>
            <a:off x="320112" y="3532547"/>
            <a:ext cx="283580" cy="36933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左右 15">
            <a:extLst>
              <a:ext uri="{FF2B5EF4-FFF2-40B4-BE49-F238E27FC236}">
                <a16:creationId xmlns:a16="http://schemas.microsoft.com/office/drawing/2014/main" id="{09FA2984-E27A-4B5E-8BF3-C5ADC446F60C}"/>
              </a:ext>
            </a:extLst>
          </p:cNvPr>
          <p:cNvSpPr/>
          <p:nvPr/>
        </p:nvSpPr>
        <p:spPr>
          <a:xfrm>
            <a:off x="2935381" y="3222612"/>
            <a:ext cx="2030158" cy="2949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1645AF-4562-4C20-B6B2-11BD033C19F9}"/>
              </a:ext>
            </a:extLst>
          </p:cNvPr>
          <p:cNvSpPr txBox="1"/>
          <p:nvPr/>
        </p:nvSpPr>
        <p:spPr>
          <a:xfrm>
            <a:off x="133108" y="112462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搬送体のトラッキング＋</a:t>
            </a:r>
            <a:r>
              <a:rPr kumimoji="1" lang="ja-JP" altLang="en-US" sz="20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積み荷マッチング方式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ABFCFFD2-C1B2-46B2-9644-E58F071009C0}"/>
              </a:ext>
            </a:extLst>
          </p:cNvPr>
          <p:cNvCxnSpPr>
            <a:cxnSpLocks/>
          </p:cNvCxnSpPr>
          <p:nvPr/>
        </p:nvCxnSpPr>
        <p:spPr>
          <a:xfrm>
            <a:off x="5120101" y="3216824"/>
            <a:ext cx="40512" cy="2493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D6F9721-F044-4555-BB0D-D03E60F9C532}"/>
              </a:ext>
            </a:extLst>
          </p:cNvPr>
          <p:cNvCxnSpPr>
            <a:cxnSpLocks/>
          </p:cNvCxnSpPr>
          <p:nvPr/>
        </p:nvCxnSpPr>
        <p:spPr>
          <a:xfrm>
            <a:off x="6105645" y="3216823"/>
            <a:ext cx="40512" cy="2493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FAC11F-2B04-4681-A0A6-561D6D4EA8FD}"/>
              </a:ext>
            </a:extLst>
          </p:cNvPr>
          <p:cNvGrpSpPr/>
          <p:nvPr/>
        </p:nvGrpSpPr>
        <p:grpSpPr>
          <a:xfrm>
            <a:off x="247042" y="4115763"/>
            <a:ext cx="810229" cy="248146"/>
            <a:chOff x="252653" y="4391242"/>
            <a:chExt cx="853133" cy="307911"/>
          </a:xfrm>
        </p:grpSpPr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52DDF7AB-D2AC-4CA3-9589-74EE3DFAAD20}"/>
                </a:ext>
              </a:extLst>
            </p:cNvPr>
            <p:cNvSpPr/>
            <p:nvPr/>
          </p:nvSpPr>
          <p:spPr>
            <a:xfrm>
              <a:off x="252653" y="4393980"/>
              <a:ext cx="272005" cy="3047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2B37634-6331-4B2B-B2B1-509761B97D86}"/>
                </a:ext>
              </a:extLst>
            </p:cNvPr>
            <p:cNvSpPr/>
            <p:nvPr/>
          </p:nvSpPr>
          <p:spPr>
            <a:xfrm>
              <a:off x="543217" y="4394360"/>
              <a:ext cx="272005" cy="3047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30EC8F26-A16C-4801-A256-B2DE9D6E0BE6}"/>
                </a:ext>
              </a:extLst>
            </p:cNvPr>
            <p:cNvSpPr/>
            <p:nvPr/>
          </p:nvSpPr>
          <p:spPr>
            <a:xfrm>
              <a:off x="833781" y="4391242"/>
              <a:ext cx="272005" cy="3047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A76C69EA-524B-4CA3-94C8-4EEAB7FE21FC}"/>
              </a:ext>
            </a:extLst>
          </p:cNvPr>
          <p:cNvGrpSpPr/>
          <p:nvPr/>
        </p:nvGrpSpPr>
        <p:grpSpPr>
          <a:xfrm>
            <a:off x="247042" y="2672167"/>
            <a:ext cx="810229" cy="248146"/>
            <a:chOff x="252653" y="4391242"/>
            <a:chExt cx="853133" cy="307911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056D016-5A93-4AB1-9970-F6571C5D2B76}"/>
                </a:ext>
              </a:extLst>
            </p:cNvPr>
            <p:cNvSpPr/>
            <p:nvPr/>
          </p:nvSpPr>
          <p:spPr>
            <a:xfrm>
              <a:off x="252653" y="4393980"/>
              <a:ext cx="272005" cy="3047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E007BD30-619D-4E5F-B966-40998D48D395}"/>
                </a:ext>
              </a:extLst>
            </p:cNvPr>
            <p:cNvSpPr/>
            <p:nvPr/>
          </p:nvSpPr>
          <p:spPr>
            <a:xfrm>
              <a:off x="543217" y="4394360"/>
              <a:ext cx="272005" cy="3047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BB939C24-AA7A-4B47-9B4D-A67C2E5FBB93}"/>
                </a:ext>
              </a:extLst>
            </p:cNvPr>
            <p:cNvSpPr/>
            <p:nvPr/>
          </p:nvSpPr>
          <p:spPr>
            <a:xfrm>
              <a:off x="833781" y="4391242"/>
              <a:ext cx="272005" cy="30479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4F4674B-32E3-464E-8BCB-2313FF037FFE}"/>
              </a:ext>
            </a:extLst>
          </p:cNvPr>
          <p:cNvGrpSpPr/>
          <p:nvPr/>
        </p:nvGrpSpPr>
        <p:grpSpPr>
          <a:xfrm>
            <a:off x="247042" y="2401004"/>
            <a:ext cx="810229" cy="248146"/>
            <a:chOff x="252653" y="4391242"/>
            <a:chExt cx="853133" cy="307911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9F192227-5B48-416D-859D-599C60C9A5CD}"/>
                </a:ext>
              </a:extLst>
            </p:cNvPr>
            <p:cNvSpPr/>
            <p:nvPr/>
          </p:nvSpPr>
          <p:spPr>
            <a:xfrm>
              <a:off x="252653" y="4393980"/>
              <a:ext cx="272005" cy="3047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36FAD0D2-3F0E-4D44-B52E-469AB81A5C5B}"/>
                </a:ext>
              </a:extLst>
            </p:cNvPr>
            <p:cNvSpPr/>
            <p:nvPr/>
          </p:nvSpPr>
          <p:spPr>
            <a:xfrm>
              <a:off x="543217" y="4394360"/>
              <a:ext cx="272005" cy="3047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C406A107-4C1F-414A-8822-B871D65D0320}"/>
                </a:ext>
              </a:extLst>
            </p:cNvPr>
            <p:cNvSpPr/>
            <p:nvPr/>
          </p:nvSpPr>
          <p:spPr>
            <a:xfrm>
              <a:off x="833781" y="4391242"/>
              <a:ext cx="272005" cy="30479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D08FEE1-E3E1-431C-A680-D6CE6A4F02E6}"/>
              </a:ext>
            </a:extLst>
          </p:cNvPr>
          <p:cNvSpPr txBox="1"/>
          <p:nvPr/>
        </p:nvSpPr>
        <p:spPr>
          <a:xfrm>
            <a:off x="6353446" y="5394282"/>
            <a:ext cx="2071462" cy="369332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実績管理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CB9C2C9-A509-4620-9E2C-FB311BA2DAC3}"/>
              </a:ext>
            </a:extLst>
          </p:cNvPr>
          <p:cNvSpPr txBox="1"/>
          <p:nvPr/>
        </p:nvSpPr>
        <p:spPr>
          <a:xfrm>
            <a:off x="5160613" y="5066275"/>
            <a:ext cx="985544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在庫管理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F4613F3-4F8B-4732-96D0-40F45696825A}"/>
              </a:ext>
            </a:extLst>
          </p:cNvPr>
          <p:cNvSpPr txBox="1"/>
          <p:nvPr/>
        </p:nvSpPr>
        <p:spPr>
          <a:xfrm>
            <a:off x="1443414" y="6321697"/>
            <a:ext cx="7089493" cy="369332"/>
          </a:xfrm>
          <a:prstGeom prst="rect">
            <a:avLst/>
          </a:prstGeom>
          <a:solidFill>
            <a:srgbClr val="F32BEE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トレーサービリティ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15675910-DFB9-471F-A347-897C24E0BF5C}"/>
              </a:ext>
            </a:extLst>
          </p:cNvPr>
          <p:cNvSpPr/>
          <p:nvPr/>
        </p:nvSpPr>
        <p:spPr>
          <a:xfrm>
            <a:off x="6312228" y="4424317"/>
            <a:ext cx="245689" cy="21883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27312446-456A-4158-8E37-201CE046C4D8}"/>
              </a:ext>
            </a:extLst>
          </p:cNvPr>
          <p:cNvSpPr/>
          <p:nvPr/>
        </p:nvSpPr>
        <p:spPr>
          <a:xfrm>
            <a:off x="6764245" y="4424317"/>
            <a:ext cx="245689" cy="21883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BBE66D8B-FDBB-4D74-ACB9-FA4AA721944B}"/>
              </a:ext>
            </a:extLst>
          </p:cNvPr>
          <p:cNvSpPr/>
          <p:nvPr/>
        </p:nvSpPr>
        <p:spPr>
          <a:xfrm>
            <a:off x="7240634" y="4402236"/>
            <a:ext cx="245689" cy="21883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9B0DFD3B-81C2-42D4-A580-C16334D73919}"/>
              </a:ext>
            </a:extLst>
          </p:cNvPr>
          <p:cNvSpPr/>
          <p:nvPr/>
        </p:nvSpPr>
        <p:spPr>
          <a:xfrm>
            <a:off x="7692651" y="4402236"/>
            <a:ext cx="245689" cy="21883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BDACEBEF-C740-4731-9207-2E28D0BE6CB8}"/>
              </a:ext>
            </a:extLst>
          </p:cNvPr>
          <p:cNvSpPr/>
          <p:nvPr/>
        </p:nvSpPr>
        <p:spPr>
          <a:xfrm>
            <a:off x="8169040" y="4408776"/>
            <a:ext cx="245689" cy="21883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A227D20-6513-4326-B9C8-17D2F101A790}"/>
              </a:ext>
            </a:extLst>
          </p:cNvPr>
          <p:cNvSpPr txBox="1"/>
          <p:nvPr/>
        </p:nvSpPr>
        <p:spPr>
          <a:xfrm>
            <a:off x="2604260" y="452024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</a:rPr>
              <a:t>RF</a:t>
            </a:r>
            <a:r>
              <a:rPr kumimoji="1" lang="ja-JP" altLang="en-US" sz="1400" dirty="0">
                <a:solidFill>
                  <a:srgbClr val="FF0000"/>
                </a:solidFill>
              </a:rPr>
              <a:t>タグ、画像認識、バーコード</a:t>
            </a:r>
            <a:r>
              <a:rPr kumimoji="1" lang="ja-JP" altLang="en-US" sz="1400" dirty="0" err="1">
                <a:solidFill>
                  <a:srgbClr val="FF0000"/>
                </a:solidFill>
              </a:rPr>
              <a:t>、、</a:t>
            </a:r>
            <a:r>
              <a:rPr kumimoji="1" lang="ja-JP" altLang="en-US" sz="1400" dirty="0">
                <a:solidFill>
                  <a:srgbClr val="FF0000"/>
                </a:solidFill>
              </a:rPr>
              <a:t>読み取り技術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5850A50-5E12-41DC-AC40-F7AFF3673587}"/>
              </a:ext>
            </a:extLst>
          </p:cNvPr>
          <p:cNvSpPr txBox="1"/>
          <p:nvPr/>
        </p:nvSpPr>
        <p:spPr>
          <a:xfrm>
            <a:off x="1336876" y="5878652"/>
            <a:ext cx="7302570" cy="369332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実績管理）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　　　　　　　　共通時刻　　　　　　　（生産管理）</a:t>
            </a:r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4BCDDEE1-F9E6-4DD1-A864-98930514837C}"/>
              </a:ext>
            </a:extLst>
          </p:cNvPr>
          <p:cNvSpPr/>
          <p:nvPr/>
        </p:nvSpPr>
        <p:spPr>
          <a:xfrm>
            <a:off x="5048872" y="4341413"/>
            <a:ext cx="1032656" cy="492937"/>
          </a:xfrm>
          <a:prstGeom prst="ellipse">
            <a:avLst/>
          </a:prstGeom>
          <a:solidFill>
            <a:srgbClr val="FFE699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08477633-F1A2-4ECD-88D4-916BEBD6CD17}"/>
              </a:ext>
            </a:extLst>
          </p:cNvPr>
          <p:cNvSpPr/>
          <p:nvPr/>
        </p:nvSpPr>
        <p:spPr>
          <a:xfrm>
            <a:off x="5237046" y="4427515"/>
            <a:ext cx="668129" cy="27786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C3C43F9A-EEE9-437F-BB5E-1DA370F645F1}"/>
              </a:ext>
            </a:extLst>
          </p:cNvPr>
          <p:cNvSpPr/>
          <p:nvPr/>
        </p:nvSpPr>
        <p:spPr>
          <a:xfrm>
            <a:off x="4784651" y="4295349"/>
            <a:ext cx="4112307" cy="6383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BE1AE31-73DD-4CF8-AC96-D3C2FA59E3BF}"/>
              </a:ext>
            </a:extLst>
          </p:cNvPr>
          <p:cNvSpPr txBox="1"/>
          <p:nvPr/>
        </p:nvSpPr>
        <p:spPr>
          <a:xfrm>
            <a:off x="3084778" y="547246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2020</a:t>
            </a:r>
            <a:r>
              <a:rPr kumimoji="1" lang="ja-JP" altLang="en-US" dirty="0"/>
              <a:t>年度</a:t>
            </a: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FCFD7B61-F560-43D1-88B5-D29FCEE2DD98}"/>
              </a:ext>
            </a:extLst>
          </p:cNvPr>
          <p:cNvSpPr/>
          <p:nvPr/>
        </p:nvSpPr>
        <p:spPr>
          <a:xfrm>
            <a:off x="1597401" y="4381141"/>
            <a:ext cx="3432355" cy="410938"/>
          </a:xfrm>
          <a:prstGeom prst="ellipse">
            <a:avLst/>
          </a:prstGeom>
          <a:solidFill>
            <a:srgbClr val="FFE699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C5878F-258B-4F3D-9ACD-B89F9590AA37}"/>
              </a:ext>
            </a:extLst>
          </p:cNvPr>
          <p:cNvSpPr txBox="1"/>
          <p:nvPr/>
        </p:nvSpPr>
        <p:spPr>
          <a:xfrm>
            <a:off x="6669829" y="366470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2019</a:t>
            </a:r>
            <a:r>
              <a:rPr kumimoji="1" lang="ja-JP" altLang="en-US" dirty="0"/>
              <a:t>年度</a:t>
            </a:r>
          </a:p>
        </p:txBody>
      </p:sp>
      <p:sp>
        <p:nvSpPr>
          <p:cNvPr id="61" name="楕円 60">
            <a:extLst>
              <a:ext uri="{FF2B5EF4-FFF2-40B4-BE49-F238E27FC236}">
                <a16:creationId xmlns:a16="http://schemas.microsoft.com/office/drawing/2014/main" id="{9AE1AA72-D96D-4272-87D7-0EC8E2A04E7F}"/>
              </a:ext>
            </a:extLst>
          </p:cNvPr>
          <p:cNvSpPr/>
          <p:nvPr/>
        </p:nvSpPr>
        <p:spPr>
          <a:xfrm>
            <a:off x="2082301" y="4478880"/>
            <a:ext cx="2484342" cy="22650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8BF6D57-F0E2-474E-8653-11AE0BF48BE4}"/>
              </a:ext>
            </a:extLst>
          </p:cNvPr>
          <p:cNvSpPr txBox="1"/>
          <p:nvPr/>
        </p:nvSpPr>
        <p:spPr>
          <a:xfrm>
            <a:off x="3831861" y="393969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/>
              <a:t>GNSS</a:t>
            </a:r>
            <a:r>
              <a:rPr kumimoji="1" lang="ja-JP" altLang="en-US" u="sng" dirty="0"/>
              <a:t>位置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3F73D6BC-9E88-42B4-B6C9-D564C57D0F0A}"/>
              </a:ext>
            </a:extLst>
          </p:cNvPr>
          <p:cNvCxnSpPr/>
          <p:nvPr/>
        </p:nvCxnSpPr>
        <p:spPr>
          <a:xfrm flipH="1">
            <a:off x="3619923" y="4221636"/>
            <a:ext cx="307345" cy="363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FF78EA8-8A07-46A1-A678-FEE77A355C6E}"/>
              </a:ext>
            </a:extLst>
          </p:cNvPr>
          <p:cNvSpPr txBox="1"/>
          <p:nvPr/>
        </p:nvSpPr>
        <p:spPr>
          <a:xfrm>
            <a:off x="1645474" y="389199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/>
              <a:t>GNSS</a:t>
            </a:r>
            <a:r>
              <a:rPr lang="ja-JP" altLang="en-US" u="sng" dirty="0"/>
              <a:t>時刻</a:t>
            </a:r>
            <a:endParaRPr kumimoji="1" lang="ja-JP" altLang="en-US" u="sng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52FC31A-BAAF-434D-9F2C-5EC989984AE1}"/>
              </a:ext>
            </a:extLst>
          </p:cNvPr>
          <p:cNvCxnSpPr/>
          <p:nvPr/>
        </p:nvCxnSpPr>
        <p:spPr>
          <a:xfrm>
            <a:off x="2699008" y="4178047"/>
            <a:ext cx="331868" cy="203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DBD1DF70-7AF3-4F79-8107-411BB847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18" y="1027513"/>
            <a:ext cx="7458075" cy="1685925"/>
          </a:xfrm>
          <a:prstGeom prst="rect">
            <a:avLst/>
          </a:prstGeom>
        </p:spPr>
      </p:pic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F16A9F6-B618-4EC1-B4F1-61EA3E381357}"/>
              </a:ext>
            </a:extLst>
          </p:cNvPr>
          <p:cNvCxnSpPr/>
          <p:nvPr/>
        </p:nvCxnSpPr>
        <p:spPr>
          <a:xfrm>
            <a:off x="1396215" y="2984983"/>
            <a:ext cx="3825433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0AC60176-BD95-4175-A616-E1CC2E496E82}"/>
              </a:ext>
            </a:extLst>
          </p:cNvPr>
          <p:cNvCxnSpPr>
            <a:cxnSpLocks/>
          </p:cNvCxnSpPr>
          <p:nvPr/>
        </p:nvCxnSpPr>
        <p:spPr>
          <a:xfrm>
            <a:off x="5233223" y="2984983"/>
            <a:ext cx="3391382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6813E7-8B29-461C-92F3-DE32E94D7B85}"/>
              </a:ext>
            </a:extLst>
          </p:cNvPr>
          <p:cNvSpPr txBox="1"/>
          <p:nvPr/>
        </p:nvSpPr>
        <p:spPr>
          <a:xfrm>
            <a:off x="1748030" y="2392286"/>
            <a:ext cx="6463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輸送１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2FD1CB3-1736-4520-8090-AD471C5CF401}"/>
              </a:ext>
            </a:extLst>
          </p:cNvPr>
          <p:cNvSpPr txBox="1"/>
          <p:nvPr/>
        </p:nvSpPr>
        <p:spPr>
          <a:xfrm>
            <a:off x="2890859" y="2407611"/>
            <a:ext cx="6463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輸送２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CF36FB8-19B1-4B56-8025-1510F503C5A4}"/>
              </a:ext>
            </a:extLst>
          </p:cNvPr>
          <p:cNvSpPr txBox="1"/>
          <p:nvPr/>
        </p:nvSpPr>
        <p:spPr>
          <a:xfrm>
            <a:off x="3895671" y="2407611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待機レーン</a:t>
            </a:r>
            <a:endParaRPr kumimoji="1" lang="ja-JP" altLang="en-US" sz="1200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23675D7-7576-4223-B2E1-B7B218C3455F}"/>
              </a:ext>
            </a:extLst>
          </p:cNvPr>
          <p:cNvSpPr txBox="1"/>
          <p:nvPr/>
        </p:nvSpPr>
        <p:spPr>
          <a:xfrm>
            <a:off x="5014043" y="2407611"/>
            <a:ext cx="110799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仕分け・在庫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57C016C-C825-4FB4-8D01-469660EDDF54}"/>
              </a:ext>
            </a:extLst>
          </p:cNvPr>
          <p:cNvSpPr txBox="1"/>
          <p:nvPr/>
        </p:nvSpPr>
        <p:spPr>
          <a:xfrm>
            <a:off x="7346417" y="2401917"/>
            <a:ext cx="110799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ラインへ運搬</a:t>
            </a:r>
            <a:endParaRPr kumimoji="1" lang="ja-JP" altLang="en-US" sz="1200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861CC43-8ACA-4FEC-A8A1-B19637BB5B30}"/>
              </a:ext>
            </a:extLst>
          </p:cNvPr>
          <p:cNvSpPr txBox="1"/>
          <p:nvPr/>
        </p:nvSpPr>
        <p:spPr>
          <a:xfrm>
            <a:off x="6349728" y="2406000"/>
            <a:ext cx="6463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仕分け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8EDA943-96C4-4FF8-A818-D273D446BEAE}"/>
              </a:ext>
            </a:extLst>
          </p:cNvPr>
          <p:cNvSpPr txBox="1"/>
          <p:nvPr/>
        </p:nvSpPr>
        <p:spPr>
          <a:xfrm>
            <a:off x="2928708" y="2783739"/>
            <a:ext cx="7024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GNSS</a:t>
            </a:r>
            <a:endParaRPr kumimoji="1" lang="ja-JP" altLang="en-US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8AC3D5F-3FCD-4593-9F01-44A537562614}"/>
              </a:ext>
            </a:extLst>
          </p:cNvPr>
          <p:cNvSpPr txBox="1"/>
          <p:nvPr/>
        </p:nvSpPr>
        <p:spPr>
          <a:xfrm>
            <a:off x="6865739" y="2783739"/>
            <a:ext cx="6303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00B050"/>
                </a:solidFill>
              </a:rPr>
              <a:t>iPNT</a:t>
            </a:r>
            <a:endParaRPr kumimoji="1" lang="en-US" altLang="ja-JP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17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>
            <a:extLst>
              <a:ext uri="{FF2B5EF4-FFF2-40B4-BE49-F238E27FC236}">
                <a16:creationId xmlns:a16="http://schemas.microsoft.com/office/drawing/2014/main" id="{6A2E1FB2-0408-4EA6-A3ED-F364EC88B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49307"/>
              </p:ext>
            </p:extLst>
          </p:nvPr>
        </p:nvGraphicFramePr>
        <p:xfrm>
          <a:off x="842169" y="1280905"/>
          <a:ext cx="7459662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3" imgW="7460090" imgH="4057589" progId="Excel.Sheet.12">
                  <p:embed/>
                </p:oleObj>
              </mc:Choice>
              <mc:Fallback>
                <p:oleObj name="Worksheet" r:id="rId3" imgW="7460090" imgH="40575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169" y="1280905"/>
                        <a:ext cx="7459662" cy="405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122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AC765-9094-4BF7-A58C-F25CDBA0844E}"/>
              </a:ext>
            </a:extLst>
          </p:cNvPr>
          <p:cNvSpPr txBox="1">
            <a:spLocks/>
          </p:cNvSpPr>
          <p:nvPr/>
        </p:nvSpPr>
        <p:spPr>
          <a:xfrm>
            <a:off x="931545" y="-256540"/>
            <a:ext cx="80810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工場での具体的な導入イメージ</a:t>
            </a:r>
            <a:r>
              <a:rPr lang="en-US" altLang="ja-JP" sz="36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36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参考）</a:t>
            </a:r>
          </a:p>
        </p:txBody>
      </p:sp>
      <p:pic>
        <p:nvPicPr>
          <p:cNvPr id="248" name="図 247">
            <a:extLst>
              <a:ext uri="{FF2B5EF4-FFF2-40B4-BE49-F238E27FC236}">
                <a16:creationId xmlns:a16="http://schemas.microsoft.com/office/drawing/2014/main" id="{2A5F3C35-D90F-4C80-B50F-CBA69B44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85" y="980591"/>
            <a:ext cx="3313046" cy="1445970"/>
          </a:xfrm>
          <a:prstGeom prst="rect">
            <a:avLst/>
          </a:prstGeom>
        </p:spPr>
      </p:pic>
      <p:pic>
        <p:nvPicPr>
          <p:cNvPr id="249" name="図 248">
            <a:extLst>
              <a:ext uri="{FF2B5EF4-FFF2-40B4-BE49-F238E27FC236}">
                <a16:creationId xmlns:a16="http://schemas.microsoft.com/office/drawing/2014/main" id="{30BE71FF-01BC-40D3-9029-B1BD3DFF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42" y="988779"/>
            <a:ext cx="2995053" cy="1703070"/>
          </a:xfrm>
          <a:prstGeom prst="rect">
            <a:avLst/>
          </a:prstGeom>
        </p:spPr>
      </p:pic>
      <p:pic>
        <p:nvPicPr>
          <p:cNvPr id="261" name="図 260">
            <a:extLst>
              <a:ext uri="{FF2B5EF4-FFF2-40B4-BE49-F238E27FC236}">
                <a16:creationId xmlns:a16="http://schemas.microsoft.com/office/drawing/2014/main" id="{9F27E86B-9DEB-431A-91D8-66EA8EF1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1" y="1032127"/>
            <a:ext cx="2774644" cy="152532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00B6F71-B112-404B-84DE-6F9EEAC8C4AD}"/>
              </a:ext>
            </a:extLst>
          </p:cNvPr>
          <p:cNvSpPr txBox="1"/>
          <p:nvPr/>
        </p:nvSpPr>
        <p:spPr>
          <a:xfrm>
            <a:off x="1588770" y="4674871"/>
            <a:ext cx="4709160" cy="30777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</a:rPr>
              <a:t>　　　　　　</a:t>
            </a:r>
            <a:r>
              <a:rPr lang="en-US" altLang="ja-JP" sz="1400" dirty="0">
                <a:solidFill>
                  <a:schemeClr val="bg1"/>
                </a:solidFill>
              </a:rPr>
              <a:t>IMES/IPNT</a:t>
            </a:r>
            <a:r>
              <a:rPr lang="ja-JP" altLang="en-US" sz="1400" dirty="0">
                <a:solidFill>
                  <a:schemeClr val="bg1"/>
                </a:solidFill>
              </a:rPr>
              <a:t>　　　　　　　　　</a:t>
            </a:r>
            <a:r>
              <a:rPr lang="en-US" altLang="ja-JP" sz="1400" dirty="0">
                <a:solidFill>
                  <a:schemeClr val="bg1"/>
                </a:solidFill>
              </a:rPr>
              <a:t>GNSS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3A77D02-606B-4EC6-872A-3B6D53134F49}"/>
              </a:ext>
            </a:extLst>
          </p:cNvPr>
          <p:cNvSpPr txBox="1"/>
          <p:nvPr/>
        </p:nvSpPr>
        <p:spPr>
          <a:xfrm>
            <a:off x="1594486" y="3901441"/>
            <a:ext cx="306895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構内無線ネットワーク</a:t>
            </a:r>
            <a:endParaRPr kumimoji="1" lang="ja-JP" altLang="en-US" sz="1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1D38FA2-BBE7-43F2-8A2C-3B04FFDEDB7E}"/>
              </a:ext>
            </a:extLst>
          </p:cNvPr>
          <p:cNvSpPr txBox="1"/>
          <p:nvPr/>
        </p:nvSpPr>
        <p:spPr>
          <a:xfrm>
            <a:off x="1590674" y="5008246"/>
            <a:ext cx="103822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DR</a:t>
            </a:r>
            <a:endParaRPr kumimoji="1" lang="ja-JP" altLang="en-US" sz="105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382BE47-EFEE-4918-9516-ECAE7E044D55}"/>
              </a:ext>
            </a:extLst>
          </p:cNvPr>
          <p:cNvSpPr txBox="1"/>
          <p:nvPr/>
        </p:nvSpPr>
        <p:spPr>
          <a:xfrm>
            <a:off x="1588769" y="5320664"/>
            <a:ext cx="160005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/>
              <a:t>AR</a:t>
            </a:r>
            <a:r>
              <a:rPr lang="ja-JP" altLang="en-US" sz="1100" dirty="0"/>
              <a:t>マーカー</a:t>
            </a:r>
            <a:endParaRPr kumimoji="1" lang="ja-JP" altLang="en-US" sz="11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2AD25FF-A721-4763-AE22-32BC67095CFA}"/>
              </a:ext>
            </a:extLst>
          </p:cNvPr>
          <p:cNvSpPr txBox="1"/>
          <p:nvPr/>
        </p:nvSpPr>
        <p:spPr>
          <a:xfrm>
            <a:off x="4692015" y="3897631"/>
            <a:ext cx="163449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公衆網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38D0A7-4C42-4045-AB69-E158FFA0EF2D}"/>
              </a:ext>
            </a:extLst>
          </p:cNvPr>
          <p:cNvSpPr txBox="1"/>
          <p:nvPr/>
        </p:nvSpPr>
        <p:spPr>
          <a:xfrm>
            <a:off x="1594484" y="3520440"/>
            <a:ext cx="3251835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IMES/IPNT</a:t>
            </a:r>
            <a:endParaRPr kumimoji="1" lang="ja-JP" altLang="en-US" sz="1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746366B-C3F3-4BEF-AAC8-A031D8539B7B}"/>
              </a:ext>
            </a:extLst>
          </p:cNvPr>
          <p:cNvSpPr txBox="1"/>
          <p:nvPr/>
        </p:nvSpPr>
        <p:spPr>
          <a:xfrm>
            <a:off x="4869180" y="3518535"/>
            <a:ext cx="14401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GNSS</a:t>
            </a:r>
            <a:endParaRPr kumimoji="1" lang="ja-JP" altLang="en-US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812CED-B27D-4CD9-81D3-4410B4B15849}"/>
              </a:ext>
            </a:extLst>
          </p:cNvPr>
          <p:cNvSpPr txBox="1"/>
          <p:nvPr/>
        </p:nvSpPr>
        <p:spPr>
          <a:xfrm>
            <a:off x="546661" y="3578089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/>
              <a:t>測位インフラ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0DDA227-C0DA-4C38-ADE1-37489CB9F746}"/>
              </a:ext>
            </a:extLst>
          </p:cNvPr>
          <p:cNvSpPr txBox="1"/>
          <p:nvPr/>
        </p:nvSpPr>
        <p:spPr>
          <a:xfrm>
            <a:off x="596191" y="4742044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/>
              <a:t>GNSS</a:t>
            </a:r>
            <a:r>
              <a:rPr lang="ja-JP" altLang="en-US" sz="1050" dirty="0"/>
              <a:t>受信機</a:t>
            </a:r>
            <a:endParaRPr kumimoji="1" lang="ja-JP" altLang="en-US" sz="105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EDAD1EF-4F08-4FC0-9CB9-D8D73044CB1E}"/>
              </a:ext>
            </a:extLst>
          </p:cNvPr>
          <p:cNvSpPr txBox="1"/>
          <p:nvPr/>
        </p:nvSpPr>
        <p:spPr>
          <a:xfrm>
            <a:off x="556186" y="5170669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dirty="0"/>
              <a:t>屋内測位手法</a:t>
            </a:r>
            <a:endParaRPr kumimoji="1" lang="ja-JP" altLang="en-US" sz="105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BC8F419-1AD7-4436-B812-C3F472884650}"/>
              </a:ext>
            </a:extLst>
          </p:cNvPr>
          <p:cNvSpPr txBox="1"/>
          <p:nvPr/>
        </p:nvSpPr>
        <p:spPr>
          <a:xfrm>
            <a:off x="559996" y="3962899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/>
              <a:t>通信インフラ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0AAAB34-634C-4589-9BCA-6EBB0302B50D}"/>
              </a:ext>
            </a:extLst>
          </p:cNvPr>
          <p:cNvSpPr txBox="1"/>
          <p:nvPr/>
        </p:nvSpPr>
        <p:spPr>
          <a:xfrm>
            <a:off x="594286" y="4357234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/>
              <a:t>MAP</a:t>
            </a:r>
            <a:endParaRPr kumimoji="1" lang="ja-JP" altLang="en-US" sz="105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C8845B7-5C47-4815-B317-6E1E8E8FD43F}"/>
              </a:ext>
            </a:extLst>
          </p:cNvPr>
          <p:cNvSpPr txBox="1"/>
          <p:nvPr/>
        </p:nvSpPr>
        <p:spPr>
          <a:xfrm>
            <a:off x="1592581" y="4276727"/>
            <a:ext cx="213931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屋内</a:t>
            </a:r>
            <a:r>
              <a:rPr kumimoji="1" lang="en-US" altLang="ja-JP" sz="1400" dirty="0"/>
              <a:t>MAP</a:t>
            </a:r>
            <a:r>
              <a:rPr kumimoji="1" lang="ja-JP" altLang="en-US" sz="1400" dirty="0"/>
              <a:t>基盤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909B01-EDFE-42F1-B1C2-14A54BBA56B9}"/>
              </a:ext>
            </a:extLst>
          </p:cNvPr>
          <p:cNvSpPr/>
          <p:nvPr/>
        </p:nvSpPr>
        <p:spPr>
          <a:xfrm>
            <a:off x="3789046" y="3308985"/>
            <a:ext cx="834390" cy="24631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2D77EE-6F23-4228-927C-4B745EE98C57}"/>
              </a:ext>
            </a:extLst>
          </p:cNvPr>
          <p:cNvSpPr txBox="1"/>
          <p:nvPr/>
        </p:nvSpPr>
        <p:spPr>
          <a:xfrm>
            <a:off x="1710970" y="28028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ロボット</a:t>
            </a:r>
            <a:endParaRPr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搬送車両</a:t>
            </a:r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498AC63-8B59-4E85-84F8-B2478A3CF61E}"/>
              </a:ext>
            </a:extLst>
          </p:cNvPr>
          <p:cNvSpPr/>
          <p:nvPr/>
        </p:nvSpPr>
        <p:spPr>
          <a:xfrm>
            <a:off x="1594485" y="3278505"/>
            <a:ext cx="1028700" cy="2482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6B5F747-450B-4EC5-9FB6-8EEFA6654E8D}"/>
              </a:ext>
            </a:extLst>
          </p:cNvPr>
          <p:cNvSpPr txBox="1"/>
          <p:nvPr/>
        </p:nvSpPr>
        <p:spPr>
          <a:xfrm>
            <a:off x="3803026" y="2853806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装置・センサー</a:t>
            </a:r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時刻ユーザー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AC5C4CA-0BDE-485C-8C58-757261D3EAAE}"/>
              </a:ext>
            </a:extLst>
          </p:cNvPr>
          <p:cNvSpPr/>
          <p:nvPr/>
        </p:nvSpPr>
        <p:spPr>
          <a:xfrm>
            <a:off x="2712720" y="3284220"/>
            <a:ext cx="990599" cy="24631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1AD9177-52DD-40E9-ABE9-CE0DE2299C0B}"/>
              </a:ext>
            </a:extLst>
          </p:cNvPr>
          <p:cNvSpPr txBox="1"/>
          <p:nvPr/>
        </p:nvSpPr>
        <p:spPr>
          <a:xfrm>
            <a:off x="2783287" y="2889885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人・モノ</a:t>
            </a:r>
            <a:endParaRPr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タグ</a:t>
            </a:r>
            <a:endParaRPr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0212C5D-02CB-40C7-82C1-9D702B9F3CA6}"/>
              </a:ext>
            </a:extLst>
          </p:cNvPr>
          <p:cNvSpPr txBox="1"/>
          <p:nvPr/>
        </p:nvSpPr>
        <p:spPr>
          <a:xfrm>
            <a:off x="4840604" y="4286252"/>
            <a:ext cx="146685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屋外</a:t>
            </a:r>
            <a:r>
              <a:rPr kumimoji="1" lang="en-US" altLang="ja-JP" sz="1400" dirty="0"/>
              <a:t>MAP</a:t>
            </a:r>
            <a:endParaRPr kumimoji="1" lang="ja-JP" altLang="en-US" sz="1400" dirty="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BE99AF1-E362-412E-B05F-49E17E30FCCB}"/>
              </a:ext>
            </a:extLst>
          </p:cNvPr>
          <p:cNvSpPr/>
          <p:nvPr/>
        </p:nvSpPr>
        <p:spPr>
          <a:xfrm>
            <a:off x="4686300" y="3318510"/>
            <a:ext cx="1634490" cy="24631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B2DBBBB5-F97D-49C6-A6A6-FD47AAAB9896}"/>
              </a:ext>
            </a:extLst>
          </p:cNvPr>
          <p:cNvSpPr txBox="1"/>
          <p:nvPr/>
        </p:nvSpPr>
        <p:spPr>
          <a:xfrm>
            <a:off x="4991100" y="294513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工場間物流</a:t>
            </a:r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F82A666-EE97-42FA-B9FB-70CA290C3855}"/>
              </a:ext>
            </a:extLst>
          </p:cNvPr>
          <p:cNvSpPr txBox="1"/>
          <p:nvPr/>
        </p:nvSpPr>
        <p:spPr>
          <a:xfrm>
            <a:off x="2703194" y="5023486"/>
            <a:ext cx="982981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/>
              <a:t>無線ビーコン</a:t>
            </a:r>
            <a:endParaRPr kumimoji="1" lang="ja-JP" altLang="en-US" sz="1000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65BF2EF-B31E-4AAD-A196-46EC4CEBE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529" y="5803982"/>
            <a:ext cx="425477" cy="639839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EA130FB0-0170-4C7F-BE8D-B0B757448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74" y="5902146"/>
            <a:ext cx="1030509" cy="4435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4F514CA-E9B3-4C99-96E2-053B9AC03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895" y="5789863"/>
            <a:ext cx="960121" cy="82894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E8B06D0-DD48-44FB-8840-3AE14A1FD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16" y="5867007"/>
            <a:ext cx="567970" cy="567970"/>
          </a:xfrm>
          <a:prstGeom prst="rect">
            <a:avLst/>
          </a:prstGeom>
        </p:spPr>
      </p:pic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4200208-430B-4533-B72A-3B4A8C81E42C}"/>
              </a:ext>
            </a:extLst>
          </p:cNvPr>
          <p:cNvGrpSpPr/>
          <p:nvPr/>
        </p:nvGrpSpPr>
        <p:grpSpPr>
          <a:xfrm>
            <a:off x="7386150" y="3598229"/>
            <a:ext cx="593706" cy="199764"/>
            <a:chOff x="2136997" y="5091803"/>
            <a:chExt cx="593706" cy="199764"/>
          </a:xfrm>
        </p:grpSpPr>
        <p:sp>
          <p:nvSpPr>
            <p:cNvPr id="39" name="楕円 38">
              <a:extLst>
                <a:ext uri="{FF2B5EF4-FFF2-40B4-BE49-F238E27FC236}">
                  <a16:creationId xmlns:a16="http://schemas.microsoft.com/office/drawing/2014/main" id="{A95C2B37-FE95-44B1-ACDB-B48E6C9CB5A8}"/>
                </a:ext>
              </a:extLst>
            </p:cNvPr>
            <p:cNvSpPr/>
            <p:nvPr/>
          </p:nvSpPr>
          <p:spPr>
            <a:xfrm>
              <a:off x="2335395" y="5091803"/>
              <a:ext cx="184731" cy="186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32FC24A7-0D1A-4386-BF7F-CBD5C01B1D5B}"/>
                </a:ext>
              </a:extLst>
            </p:cNvPr>
            <p:cNvSpPr/>
            <p:nvPr/>
          </p:nvSpPr>
          <p:spPr>
            <a:xfrm>
              <a:off x="2545972" y="5091803"/>
              <a:ext cx="184731" cy="1862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C3DAE092-0973-45A8-B246-6596CE7A854B}"/>
                </a:ext>
              </a:extLst>
            </p:cNvPr>
            <p:cNvSpPr/>
            <p:nvPr/>
          </p:nvSpPr>
          <p:spPr>
            <a:xfrm>
              <a:off x="2136997" y="5105314"/>
              <a:ext cx="184731" cy="1862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60211213-6B6E-4599-9987-8A895E9AE2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656" y="3862378"/>
            <a:ext cx="598184" cy="598184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5B93CB82-8D33-40E1-ABA1-8BF16D24C9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27" y="4460562"/>
            <a:ext cx="845642" cy="69624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17926304-C3E5-400B-8FC5-1481334FC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70" y="3469323"/>
            <a:ext cx="680335" cy="40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 descr="ãç£ç·ç ãã¼ã«ã¼ãã®ç»åæ¤ç´¢çµæ">
            <a:extLst>
              <a:ext uri="{FF2B5EF4-FFF2-40B4-BE49-F238E27FC236}">
                <a16:creationId xmlns:a16="http://schemas.microsoft.com/office/drawing/2014/main" id="{C7938E92-C352-4528-9B17-6B87206F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70" y="5219578"/>
            <a:ext cx="783466" cy="4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84F870-74F6-46C9-BB72-D93B6DEE20AC}"/>
              </a:ext>
            </a:extLst>
          </p:cNvPr>
          <p:cNvSpPr txBox="1"/>
          <p:nvPr/>
        </p:nvSpPr>
        <p:spPr>
          <a:xfrm>
            <a:off x="3703319" y="6901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ゾーン</a:t>
            </a:r>
            <a:endParaRPr kumimoji="1" lang="ja-JP" altLang="en-US" dirty="0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BBEF64A-F6CF-4551-B0F1-F0FE4FCE887F}"/>
              </a:ext>
            </a:extLst>
          </p:cNvPr>
          <p:cNvSpPr txBox="1"/>
          <p:nvPr/>
        </p:nvSpPr>
        <p:spPr>
          <a:xfrm>
            <a:off x="745091" y="770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連続移動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07B886-8F35-4724-BEC1-81902BF106E6}"/>
              </a:ext>
            </a:extLst>
          </p:cNvPr>
          <p:cNvSpPr txBox="1"/>
          <p:nvPr/>
        </p:nvSpPr>
        <p:spPr>
          <a:xfrm>
            <a:off x="7185911" y="721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共通時刻</a:t>
            </a:r>
          </a:p>
        </p:txBody>
      </p:sp>
    </p:spTree>
    <p:extLst>
      <p:ext uri="{BB962C8B-B14F-4D97-AF65-F5344CB8AC3E}">
        <p14:creationId xmlns:p14="http://schemas.microsoft.com/office/powerpoint/2010/main" val="185604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200" y="-133350"/>
            <a:ext cx="10498618" cy="7035800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0" y="470911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人々の豊かな未来のために</a:t>
            </a:r>
          </a:p>
        </p:txBody>
      </p:sp>
    </p:spTree>
    <p:extLst>
      <p:ext uri="{BB962C8B-B14F-4D97-AF65-F5344CB8AC3E}">
        <p14:creationId xmlns:p14="http://schemas.microsoft.com/office/powerpoint/2010/main" val="210768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872B2C-318E-4F66-94D7-AF5A9B9F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4" y="144414"/>
            <a:ext cx="8715375" cy="6524277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9CB4B60-8F2D-430D-B20E-D25FC0AC54D5}"/>
              </a:ext>
            </a:extLst>
          </p:cNvPr>
          <p:cNvSpPr/>
          <p:nvPr/>
        </p:nvSpPr>
        <p:spPr>
          <a:xfrm>
            <a:off x="337185" y="2577465"/>
            <a:ext cx="8252460" cy="1114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944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7A4031F-E2F6-4376-9D81-063D3E8E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6414"/>
            <a:ext cx="9062599" cy="6858000"/>
          </a:xfrm>
          <a:prstGeom prst="rect">
            <a:avLst/>
          </a:prstGeom>
          <a:noFill/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9A18199-226C-4D63-8605-D644574B59D1}"/>
              </a:ext>
            </a:extLst>
          </p:cNvPr>
          <p:cNvSpPr/>
          <p:nvPr/>
        </p:nvSpPr>
        <p:spPr>
          <a:xfrm>
            <a:off x="434502" y="2331720"/>
            <a:ext cx="8391728" cy="502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16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7F3A55-E627-4CBE-BB0D-F6A7F8D9A340}"/>
              </a:ext>
            </a:extLst>
          </p:cNvPr>
          <p:cNvSpPr txBox="1"/>
          <p:nvPr/>
        </p:nvSpPr>
        <p:spPr>
          <a:xfrm>
            <a:off x="2105358" y="281200"/>
            <a:ext cx="5158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iPN</a:t>
            </a:r>
            <a:r>
              <a:rPr kumimoji="1" lang="en-US" altLang="ja-JP" sz="4000" b="1" dirty="0" err="1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</a:t>
            </a:r>
            <a:r>
              <a:rPr kumimoji="1"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のマスタービジョン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8B5587A-80E9-4BAD-B43C-8BB648EEA006}"/>
              </a:ext>
            </a:extLst>
          </p:cNvPr>
          <p:cNvSpPr txBox="1"/>
          <p:nvPr/>
        </p:nvSpPr>
        <p:spPr>
          <a:xfrm>
            <a:off x="4884516" y="1715856"/>
            <a:ext cx="364234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　</a:t>
            </a:r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GNSS</a:t>
            </a:r>
            <a:r>
              <a: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連携した世界共通の</a:t>
            </a:r>
            <a:endPara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　　</a:t>
            </a:r>
            <a:r>
              <a:rPr lang="ja-JP" altLang="en-US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時刻インフラ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であること！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6359F93-1492-4EF6-AC1B-4C2C3EFB816E}"/>
              </a:ext>
            </a:extLst>
          </p:cNvPr>
          <p:cNvSpPr txBox="1"/>
          <p:nvPr/>
        </p:nvSpPr>
        <p:spPr>
          <a:xfrm>
            <a:off x="738941" y="1723891"/>
            <a:ext cx="364234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　</a:t>
            </a:r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GNSS</a:t>
            </a:r>
            <a:r>
              <a: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連携した世界共通の</a:t>
            </a:r>
            <a:endPara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　　</a:t>
            </a:r>
            <a:r>
              <a:rPr lang="ja-JP" altLang="en-US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屋内測位インフラ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であること！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579F5F-1DD6-42C1-A286-DD1ABB2776EF}"/>
              </a:ext>
            </a:extLst>
          </p:cNvPr>
          <p:cNvSpPr txBox="1"/>
          <p:nvPr/>
        </p:nvSpPr>
        <p:spPr>
          <a:xfrm>
            <a:off x="2470506" y="3165673"/>
            <a:ext cx="4428488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　信頼性の高い位置と時刻で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　　　</a:t>
            </a:r>
            <a:r>
              <a:rPr lang="ja-JP" altLang="en-US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空間情報セキュリティインフラ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を実現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7DB7997F-B699-47AD-BAF0-42BD17A65E84}"/>
              </a:ext>
            </a:extLst>
          </p:cNvPr>
          <p:cNvSpPr/>
          <p:nvPr/>
        </p:nvSpPr>
        <p:spPr>
          <a:xfrm>
            <a:off x="2853158" y="2492358"/>
            <a:ext cx="1375459" cy="50349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B07167A8-73CC-4F0F-A532-3DBE240548FC}"/>
              </a:ext>
            </a:extLst>
          </p:cNvPr>
          <p:cNvSpPr/>
          <p:nvPr/>
        </p:nvSpPr>
        <p:spPr>
          <a:xfrm>
            <a:off x="5372580" y="2512180"/>
            <a:ext cx="1375459" cy="50349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1B3896-B571-4E55-A29B-B013033962A9}"/>
              </a:ext>
            </a:extLst>
          </p:cNvPr>
          <p:cNvSpPr txBox="1"/>
          <p:nvPr/>
        </p:nvSpPr>
        <p:spPr>
          <a:xfrm>
            <a:off x="1983823" y="4738818"/>
            <a:ext cx="583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</a:t>
            </a:r>
            <a:r>
              <a:rPr lang="en-US" altLang="ja-JP" sz="2800" b="1" dirty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150</a:t>
            </a:r>
            <a:r>
              <a:rPr lang="ja-JP" altLang="en-US" sz="2800" b="1" dirty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基のマルチ</a:t>
            </a:r>
            <a:r>
              <a:rPr lang="en-US" altLang="ja-JP" sz="2800" b="1" dirty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GNSS</a:t>
            </a:r>
            <a:r>
              <a:rPr lang="ja-JP" altLang="en-US" sz="2800" b="1" dirty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インフラ時代</a:t>
            </a:r>
            <a:endParaRPr kumimoji="1" lang="en-US" altLang="ja-JP" sz="2800" b="1" dirty="0">
              <a:solidFill>
                <a:schemeClr val="bg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●　</a:t>
            </a:r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GNSS</a:t>
            </a:r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利用市場の普及拡大</a:t>
            </a:r>
            <a:endParaRPr lang="en-US" altLang="ja-JP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●　</a:t>
            </a:r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・・つながる時代の</a:t>
            </a:r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KEY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技術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8725A7-707B-4BBF-8E19-CD0F9ABF1D6F}"/>
              </a:ext>
            </a:extLst>
          </p:cNvPr>
          <p:cNvSpPr txBox="1"/>
          <p:nvPr/>
        </p:nvSpPr>
        <p:spPr>
          <a:xfrm>
            <a:off x="621121" y="117702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HGS行書体" panose="03000600000000000000" pitchFamily="66" charset="-128"/>
                <a:ea typeface="HGS行書体" panose="03000600000000000000" pitchFamily="66" charset="-128"/>
              </a:rPr>
              <a:t>屋内測位だけのインフラは、無理！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AC3F49-BA10-4F25-BC17-0C1B39872684}"/>
              </a:ext>
            </a:extLst>
          </p:cNvPr>
          <p:cNvSpPr txBox="1"/>
          <p:nvPr/>
        </p:nvSpPr>
        <p:spPr>
          <a:xfrm>
            <a:off x="4943052" y="1096589"/>
            <a:ext cx="3695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行書体" panose="03000600000000000000" pitchFamily="66" charset="-128"/>
                <a:ea typeface="HGS行書体" panose="03000600000000000000" pitchFamily="66" charset="-128"/>
              </a:rPr>
              <a:t>GNSS</a:t>
            </a:r>
            <a:r>
              <a:rPr lang="ja-JP" altLang="en-US" dirty="0">
                <a:latin typeface="HGS行書体" panose="03000600000000000000" pitchFamily="66" charset="-128"/>
                <a:ea typeface="HGS行書体" panose="03000600000000000000" pitchFamily="66" charset="-128"/>
              </a:rPr>
              <a:t>時刻利用分野は、すでに普及</a:t>
            </a:r>
            <a:endParaRPr lang="en-US" altLang="ja-JP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kumimoji="1" lang="ja-JP" altLang="en-US" dirty="0">
                <a:latin typeface="HGS行書体" panose="03000600000000000000" pitchFamily="66" charset="-128"/>
                <a:ea typeface="HGS行書体" panose="03000600000000000000" pitchFamily="66" charset="-128"/>
              </a:rPr>
              <a:t>問題は、屋内をどうするか？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6AA6DFB-2078-4681-95B0-30A1C30F7443}"/>
              </a:ext>
            </a:extLst>
          </p:cNvPr>
          <p:cNvSpPr txBox="1"/>
          <p:nvPr/>
        </p:nvSpPr>
        <p:spPr>
          <a:xfrm>
            <a:off x="1752927" y="3819718"/>
            <a:ext cx="673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>
                <a:latin typeface="HGS行書体" panose="03000600000000000000" pitchFamily="66" charset="-128"/>
                <a:ea typeface="HGS行書体" panose="03000600000000000000" pitchFamily="66" charset="-128"/>
              </a:rPr>
              <a:t>行為の証明、認証の重要度が高まっている。</a:t>
            </a:r>
            <a:r>
              <a:rPr lang="en-US" altLang="ja-JP" dirty="0">
                <a:latin typeface="HGS行書体" panose="03000600000000000000" pitchFamily="66" charset="-128"/>
                <a:ea typeface="HGS行書体" panose="03000600000000000000" pitchFamily="66" charset="-128"/>
              </a:rPr>
              <a:t>(</a:t>
            </a:r>
            <a:r>
              <a:rPr lang="ja-JP" altLang="en-US" dirty="0">
                <a:latin typeface="HGS行書体" panose="03000600000000000000" pitchFamily="66" charset="-128"/>
                <a:ea typeface="HGS行書体" panose="03000600000000000000" pitchFamily="66" charset="-128"/>
              </a:rPr>
              <a:t>情報社会の宿命）</a:t>
            </a:r>
            <a:endParaRPr lang="en-US" altLang="ja-JP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pPr algn="ctr"/>
            <a:r>
              <a:rPr lang="en-US" altLang="ja-JP" dirty="0">
                <a:latin typeface="HGS行書体" panose="03000600000000000000" pitchFamily="66" charset="-128"/>
                <a:ea typeface="HGS行書体" panose="03000600000000000000" pitchFamily="66" charset="-128"/>
              </a:rPr>
              <a:t>IoT,</a:t>
            </a:r>
            <a:r>
              <a:rPr lang="ja-JP" altLang="en-US" dirty="0">
                <a:latin typeface="HGS行書体" panose="03000600000000000000" pitchFamily="66" charset="-128"/>
                <a:ea typeface="HGS行書体" panose="03000600000000000000" pitchFamily="66" charset="-128"/>
              </a:rPr>
              <a:t>センサー・・つながる時代のボトルネック</a:t>
            </a:r>
            <a:endParaRPr lang="en-US" altLang="ja-JP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49481F-8AF5-46E0-8379-81850C2255B7}"/>
              </a:ext>
            </a:extLst>
          </p:cNvPr>
          <p:cNvSpPr txBox="1"/>
          <p:nvPr/>
        </p:nvSpPr>
        <p:spPr>
          <a:xfrm>
            <a:off x="2058455" y="2897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C0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シームレス位置・時刻インフラ技術</a:t>
            </a:r>
            <a:endParaRPr kumimoji="1" lang="ja-JP" altLang="en-US" dirty="0">
              <a:solidFill>
                <a:srgbClr val="C00000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9BB9D21E-62A6-459F-84B9-DC9A76FE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85" y="1804929"/>
            <a:ext cx="328482" cy="5404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883008C-8EBF-4D87-B002-B7800538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63" y="1825744"/>
            <a:ext cx="429528" cy="51959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3B35411-AE5F-4713-B2C0-A6B9833E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377" y="3247930"/>
            <a:ext cx="349562" cy="5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45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C79805-C93F-41AC-BAEF-88D9E65ACDE1}"/>
              </a:ext>
            </a:extLst>
          </p:cNvPr>
          <p:cNvSpPr txBox="1"/>
          <p:nvPr/>
        </p:nvSpPr>
        <p:spPr>
          <a:xfrm>
            <a:off x="1193495" y="1470997"/>
            <a:ext cx="71096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/>
              <a:t>工場・物流での</a:t>
            </a:r>
            <a:endParaRPr kumimoji="1" lang="en-US" altLang="ja-JP" sz="5400" b="1" dirty="0"/>
          </a:p>
          <a:p>
            <a:pPr algn="ctr"/>
            <a:r>
              <a:rPr kumimoji="1" lang="ja-JP" altLang="en-US" sz="5400" b="1" dirty="0"/>
              <a:t>自動化＆ロボティクス</a:t>
            </a:r>
            <a:endParaRPr kumimoji="1" lang="en-US" altLang="ja-JP" sz="5400" b="1" dirty="0"/>
          </a:p>
          <a:p>
            <a:pPr algn="ctr"/>
            <a:endParaRPr lang="en-US" altLang="ja-JP" sz="5400" b="1" dirty="0"/>
          </a:p>
        </p:txBody>
      </p:sp>
    </p:spTree>
    <p:extLst>
      <p:ext uri="{BB962C8B-B14F-4D97-AF65-F5344CB8AC3E}">
        <p14:creationId xmlns:p14="http://schemas.microsoft.com/office/powerpoint/2010/main" val="347456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ãã­ããããå·¥å ´æ¬éãèª²é¡ãã®ç»åæ¤ç´¢çµæ">
            <a:extLst>
              <a:ext uri="{FF2B5EF4-FFF2-40B4-BE49-F238E27FC236}">
                <a16:creationId xmlns:a16="http://schemas.microsoft.com/office/drawing/2014/main" id="{74B52992-48EF-4B5C-8728-6D0D313B8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56" y="984057"/>
            <a:ext cx="7262119" cy="48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78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DAE52D2-071B-42B7-9385-3A4AFC48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85" y="1624728"/>
            <a:ext cx="7191457" cy="469525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A95E3E-6D83-45C6-B289-370DEA0331BE}"/>
              </a:ext>
            </a:extLst>
          </p:cNvPr>
          <p:cNvSpPr txBox="1"/>
          <p:nvPr/>
        </p:nvSpPr>
        <p:spPr>
          <a:xfrm>
            <a:off x="1090227" y="736050"/>
            <a:ext cx="1107996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00B0F0"/>
                </a:solidFill>
              </a:rPr>
              <a:t>実績管理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04F1CFF-42B7-4122-9BED-2E4C9ED9C0E4}"/>
              </a:ext>
            </a:extLst>
          </p:cNvPr>
          <p:cNvSpPr txBox="1"/>
          <p:nvPr/>
        </p:nvSpPr>
        <p:spPr>
          <a:xfrm>
            <a:off x="1090227" y="1238033"/>
            <a:ext cx="1107996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在庫</a:t>
            </a:r>
            <a:r>
              <a:rPr kumimoji="1" lang="ja-JP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管理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78EF41-A1F1-4E41-8CFA-5FCE509870BD}"/>
              </a:ext>
            </a:extLst>
          </p:cNvPr>
          <p:cNvSpPr txBox="1"/>
          <p:nvPr/>
        </p:nvSpPr>
        <p:spPr>
          <a:xfrm>
            <a:off x="1090227" y="226343"/>
            <a:ext cx="2031325" cy="369332"/>
          </a:xfrm>
          <a:prstGeom prst="rect">
            <a:avLst/>
          </a:prstGeom>
          <a:noFill/>
          <a:ln w="28575">
            <a:solidFill>
              <a:srgbClr val="F32BEE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32BEE"/>
                </a:solidFill>
              </a:rPr>
              <a:t>トレーサビリティ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9B802D-0100-4564-8680-E5990D08BC8A}"/>
              </a:ext>
            </a:extLst>
          </p:cNvPr>
          <p:cNvSpPr txBox="1"/>
          <p:nvPr/>
        </p:nvSpPr>
        <p:spPr>
          <a:xfrm>
            <a:off x="3458614" y="73605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位置・時刻による認証、共通時刻による工程管理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884E6D-8CA3-4703-886B-E68333072A56}"/>
              </a:ext>
            </a:extLst>
          </p:cNvPr>
          <p:cNvSpPr txBox="1"/>
          <p:nvPr/>
        </p:nvSpPr>
        <p:spPr>
          <a:xfrm>
            <a:off x="3458613" y="226343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位置・時刻の移動トレース、入出ポイントを押さえる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2EAD38-C2F8-423B-814D-3490D2F96224}"/>
              </a:ext>
            </a:extLst>
          </p:cNvPr>
          <p:cNvSpPr txBox="1"/>
          <p:nvPr/>
        </p:nvSpPr>
        <p:spPr>
          <a:xfrm>
            <a:off x="3458613" y="124575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入出ポイントを押さえる、</a:t>
            </a:r>
            <a:r>
              <a:rPr kumimoji="1" lang="ja-JP" altLang="en-US" dirty="0">
                <a:solidFill>
                  <a:schemeClr val="tx2"/>
                </a:solidFill>
              </a:rPr>
              <a:t>物流との連携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CE97A0-5717-4A6A-BC69-EF3EAE753F64}"/>
              </a:ext>
            </a:extLst>
          </p:cNvPr>
          <p:cNvSpPr txBox="1"/>
          <p:nvPr/>
        </p:nvSpPr>
        <p:spPr>
          <a:xfrm>
            <a:off x="121477" y="480456"/>
            <a:ext cx="800219" cy="1055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4000" dirty="0" err="1"/>
              <a:t>iPN</a:t>
            </a:r>
            <a:r>
              <a:rPr kumimoji="1" lang="en-US" altLang="ja-JP" sz="4000" dirty="0" err="1">
                <a:solidFill>
                  <a:srgbClr val="C00000"/>
                </a:solidFill>
              </a:rPr>
              <a:t>T</a:t>
            </a:r>
            <a:endParaRPr kumimoji="1" lang="ja-JP" altLang="en-US" sz="4000" dirty="0">
              <a:solidFill>
                <a:srgbClr val="C0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ED05058-D3A4-4C1A-8F79-9F264CF756E0}"/>
              </a:ext>
            </a:extLst>
          </p:cNvPr>
          <p:cNvSpPr/>
          <p:nvPr/>
        </p:nvSpPr>
        <p:spPr>
          <a:xfrm>
            <a:off x="7798263" y="3067291"/>
            <a:ext cx="923330" cy="1197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922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CBCBB4F-C276-4B8A-A679-C0E7E4163BFD}"/>
              </a:ext>
            </a:extLst>
          </p:cNvPr>
          <p:cNvSpPr txBox="1"/>
          <p:nvPr/>
        </p:nvSpPr>
        <p:spPr>
          <a:xfrm>
            <a:off x="2242055" y="219293"/>
            <a:ext cx="4477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IVI</a:t>
            </a:r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実証実験に臨む考え方</a:t>
            </a:r>
            <a:endParaRPr kumimoji="1"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37B8FD1-9CE5-481C-9930-AFBED99EB801}"/>
              </a:ext>
            </a:extLst>
          </p:cNvPr>
          <p:cNvSpPr txBox="1"/>
          <p:nvPr/>
        </p:nvSpPr>
        <p:spPr>
          <a:xfrm>
            <a:off x="422476" y="873889"/>
            <a:ext cx="864852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１．基本的な考え方</a:t>
            </a:r>
            <a:endParaRPr lang="en-US" altLang="ja-JP" sz="2000" b="1" dirty="0"/>
          </a:p>
          <a:p>
            <a:r>
              <a:rPr lang="ja-JP" altLang="en-US" sz="2000" dirty="0"/>
              <a:t>　つながる工場での基本インフラとして、様々な側面で利用されること！</a:t>
            </a:r>
            <a:endParaRPr lang="en-US" altLang="ja-JP" sz="2000" dirty="0"/>
          </a:p>
          <a:p>
            <a:r>
              <a:rPr lang="ja-JP" altLang="en-US" sz="2000" dirty="0"/>
              <a:t>　　</a:t>
            </a:r>
            <a:r>
              <a:rPr lang="ja-JP" altLang="en-US" sz="2000" b="1" dirty="0">
                <a:solidFill>
                  <a:srgbClr val="C00000"/>
                </a:solidFill>
              </a:rPr>
              <a:t>■トレーサビリティ　■実績管理　　■在庫確認</a:t>
            </a:r>
            <a:r>
              <a:rPr lang="ja-JP" altLang="en-US" sz="2000" dirty="0"/>
              <a:t>　■その他</a:t>
            </a:r>
            <a:endParaRPr lang="en-US" altLang="ja-JP" sz="2000" dirty="0"/>
          </a:p>
          <a:p>
            <a:r>
              <a:rPr lang="ja-JP" altLang="en-US" sz="2000" b="1" dirty="0"/>
              <a:t>２．実証ポイント</a:t>
            </a:r>
            <a:endParaRPr lang="en-US" altLang="ja-JP" sz="2000" b="1" dirty="0"/>
          </a:p>
          <a:p>
            <a:r>
              <a:rPr lang="ja-JP" altLang="en-US" sz="2000" dirty="0"/>
              <a:t>　　</a:t>
            </a:r>
            <a:r>
              <a:rPr lang="ja-JP" altLang="en-US" sz="2000" b="1" dirty="0">
                <a:solidFill>
                  <a:srgbClr val="C00000"/>
                </a:solidFill>
              </a:rPr>
              <a:t>■</a:t>
            </a:r>
            <a:r>
              <a:rPr kumimoji="1" lang="ja-JP" altLang="en-US" sz="2000" b="1" dirty="0">
                <a:solidFill>
                  <a:srgbClr val="C00000"/>
                </a:solidFill>
              </a:rPr>
              <a:t>トレーサビリティ</a:t>
            </a:r>
            <a:endParaRPr kumimoji="1" lang="en-US" altLang="ja-JP" sz="2000" b="1" dirty="0">
              <a:solidFill>
                <a:srgbClr val="C00000"/>
              </a:solidFill>
            </a:endParaRPr>
          </a:p>
          <a:p>
            <a:r>
              <a:rPr lang="ja-JP" altLang="en-US" sz="2000" dirty="0"/>
              <a:t>　　　①　搬入から各ラインへの部材のトレースを台車単位で行う。</a:t>
            </a:r>
            <a:endParaRPr lang="en-US" altLang="ja-JP" sz="2000" dirty="0"/>
          </a:p>
          <a:p>
            <a:r>
              <a:rPr kumimoji="1" lang="ja-JP" altLang="en-US" sz="2000" dirty="0"/>
              <a:t>　　　②　</a:t>
            </a:r>
            <a:r>
              <a:rPr kumimoji="1" lang="en-US" altLang="ja-JP" sz="2000" dirty="0"/>
              <a:t>ZONE(</a:t>
            </a:r>
            <a:r>
              <a:rPr kumimoji="1" lang="ja-JP" altLang="en-US" sz="2000" dirty="0"/>
              <a:t>ライン）の入、出の位置と時間を押さえる。</a:t>
            </a:r>
            <a:endParaRPr kumimoji="1" lang="en-US" altLang="ja-JP" sz="2000" dirty="0"/>
          </a:p>
          <a:p>
            <a:r>
              <a:rPr lang="ja-JP" altLang="en-US" sz="2000" dirty="0"/>
              <a:t>　　積載部材は、搬送台車</a:t>
            </a:r>
            <a:r>
              <a:rPr lang="en-US" altLang="ja-JP" sz="2000" dirty="0"/>
              <a:t>(</a:t>
            </a:r>
            <a:r>
              <a:rPr lang="ja-JP" altLang="en-US" sz="2000" dirty="0"/>
              <a:t>トラック）におおける</a:t>
            </a:r>
            <a:r>
              <a:rPr lang="en-US" altLang="ja-JP" sz="2000" dirty="0"/>
              <a:t>RF</a:t>
            </a:r>
            <a:r>
              <a:rPr lang="ja-JP" altLang="en-US" sz="2000" dirty="0"/>
              <a:t>タグ技術、画像判定</a:t>
            </a:r>
            <a:endParaRPr lang="en-US" altLang="ja-JP" sz="2000" dirty="0"/>
          </a:p>
          <a:p>
            <a:r>
              <a:rPr kumimoji="1" lang="ja-JP" altLang="en-US" sz="2000" dirty="0"/>
              <a:t>　　など別秘術で紐付けを行う。（パートナー企業）</a:t>
            </a:r>
            <a:endParaRPr kumimoji="1" lang="en-US" altLang="ja-JP" sz="2000" dirty="0"/>
          </a:p>
          <a:p>
            <a:r>
              <a:rPr lang="ja-JP" altLang="en-US" sz="2000" dirty="0"/>
              <a:t>　　</a:t>
            </a:r>
            <a:r>
              <a:rPr lang="ja-JP" altLang="en-US" sz="2000" b="1" dirty="0">
                <a:solidFill>
                  <a:srgbClr val="C00000"/>
                </a:solidFill>
              </a:rPr>
              <a:t>■実績管理</a:t>
            </a:r>
            <a:endParaRPr lang="en-US" altLang="ja-JP" sz="2000" b="1" dirty="0">
              <a:solidFill>
                <a:srgbClr val="C00000"/>
              </a:solidFill>
            </a:endParaRPr>
          </a:p>
          <a:p>
            <a:r>
              <a:rPr kumimoji="1" lang="ja-JP" altLang="en-US" sz="2000" dirty="0"/>
              <a:t>　　　①　入</a:t>
            </a:r>
            <a:r>
              <a:rPr kumimoji="1" lang="en-US" altLang="ja-JP" sz="2000" dirty="0"/>
              <a:t>/</a:t>
            </a:r>
            <a:r>
              <a:rPr kumimoji="1" lang="ja-JP" altLang="en-US" sz="2000" dirty="0"/>
              <a:t>出の位置</a:t>
            </a:r>
            <a:r>
              <a:rPr kumimoji="1" lang="en-US" altLang="ja-JP" sz="2000" dirty="0"/>
              <a:t>+</a:t>
            </a:r>
            <a:r>
              <a:rPr kumimoji="1" lang="ja-JP" altLang="en-US" sz="2000" dirty="0"/>
              <a:t>時刻による改ざんが難しいセキュアの実績管理</a:t>
            </a:r>
            <a:endParaRPr kumimoji="1" lang="en-US" altLang="ja-JP" sz="2000" dirty="0"/>
          </a:p>
          <a:p>
            <a:r>
              <a:rPr lang="ja-JP" altLang="en-US" sz="2000" dirty="0"/>
              <a:t>　　　　　手法の検討</a:t>
            </a:r>
            <a:endParaRPr lang="en-US" altLang="ja-JP" sz="2000" dirty="0"/>
          </a:p>
          <a:p>
            <a:r>
              <a:rPr lang="ja-JP" altLang="en-US" sz="2000" dirty="0"/>
              <a:t>　　　②　各ラインの製造機器、ロボット、センサーへの共通時刻提供</a:t>
            </a:r>
            <a:endParaRPr lang="en-US" altLang="ja-JP" sz="2000" dirty="0"/>
          </a:p>
          <a:p>
            <a:r>
              <a:rPr lang="ja-JP" altLang="en-US" sz="2000" dirty="0"/>
              <a:t>　　　　　手法の検討</a:t>
            </a:r>
            <a:endParaRPr lang="en-US" altLang="ja-JP" sz="2000" dirty="0"/>
          </a:p>
          <a:p>
            <a:r>
              <a:rPr lang="ja-JP" altLang="en-US" sz="2000" dirty="0"/>
              <a:t>　　</a:t>
            </a:r>
            <a:r>
              <a:rPr lang="ja-JP" altLang="en-US" sz="2000" b="1" dirty="0">
                <a:solidFill>
                  <a:srgbClr val="C00000"/>
                </a:solidFill>
              </a:rPr>
              <a:t>■在庫確認</a:t>
            </a:r>
            <a:endParaRPr lang="en-US" altLang="ja-JP" sz="2000" b="1" dirty="0">
              <a:solidFill>
                <a:srgbClr val="C00000"/>
              </a:solidFill>
            </a:endParaRPr>
          </a:p>
          <a:p>
            <a:r>
              <a:rPr lang="ja-JP" altLang="en-US" sz="2000" dirty="0">
                <a:solidFill>
                  <a:srgbClr val="C00000"/>
                </a:solidFill>
              </a:rPr>
              <a:t>　　　</a:t>
            </a:r>
            <a:r>
              <a:rPr lang="ja-JP" altLang="en-US" sz="2000" dirty="0"/>
              <a:t>①　入庫時間</a:t>
            </a:r>
            <a:r>
              <a:rPr lang="en-US" altLang="ja-JP" sz="2000" dirty="0"/>
              <a:t>(</a:t>
            </a:r>
            <a:r>
              <a:rPr lang="ja-JP" altLang="en-US" sz="2000" dirty="0"/>
              <a:t>搬入）トラック　　物流システム連携</a:t>
            </a:r>
            <a:r>
              <a:rPr lang="en-US" altLang="ja-JP" sz="2000" dirty="0"/>
              <a:t>(</a:t>
            </a:r>
            <a:r>
              <a:rPr lang="ja-JP" altLang="en-US" sz="2000" dirty="0"/>
              <a:t>工場間移動）</a:t>
            </a:r>
            <a:endParaRPr lang="en-US" altLang="ja-JP" sz="2000" dirty="0"/>
          </a:p>
          <a:p>
            <a:r>
              <a:rPr lang="ja-JP" altLang="en-US" sz="2000" dirty="0">
                <a:solidFill>
                  <a:srgbClr val="C00000"/>
                </a:solidFill>
              </a:rPr>
              <a:t>　　　</a:t>
            </a:r>
            <a:r>
              <a:rPr lang="ja-JP" altLang="en-US" sz="2000" dirty="0"/>
              <a:t>②　出庫時間</a:t>
            </a:r>
            <a:r>
              <a:rPr lang="en-US" altLang="ja-JP" sz="2000" dirty="0"/>
              <a:t>(</a:t>
            </a:r>
            <a:r>
              <a:rPr lang="ja-JP" altLang="en-US" sz="2000" dirty="0"/>
              <a:t>搬出）搬出トレース（台車）</a:t>
            </a:r>
            <a:endParaRPr lang="en-US" altLang="ja-JP" sz="2000" dirty="0"/>
          </a:p>
          <a:p>
            <a:r>
              <a:rPr kumimoji="1" lang="ja-JP" altLang="en-US" sz="2000" b="1" dirty="0"/>
              <a:t>　　</a:t>
            </a:r>
            <a:endParaRPr kumimoji="1" lang="en-US" altLang="ja-JP" sz="2000" b="1" dirty="0"/>
          </a:p>
          <a:p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4492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4890CF7F-6E83-4393-9039-D35C18077D9A}"/>
              </a:ext>
            </a:extLst>
          </p:cNvPr>
          <p:cNvSpPr/>
          <p:nvPr/>
        </p:nvSpPr>
        <p:spPr>
          <a:xfrm>
            <a:off x="1336647" y="5239631"/>
            <a:ext cx="764158" cy="868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6B3348C-CE74-4BAE-A929-DA0E0E1E3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16" y="590955"/>
            <a:ext cx="877163" cy="58477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687EFE4-31FD-4DF1-BB13-E8917042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59" y="2253705"/>
            <a:ext cx="939208" cy="25051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9C709C3-CEC1-4B07-9B64-65E6DAB62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91" y="891846"/>
            <a:ext cx="1089471" cy="108947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3262A89-4923-41C1-B806-F4169A4F5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57" y="849125"/>
            <a:ext cx="1030509" cy="44351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54D1365-8836-4948-B1D0-6A8AEAE48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3" y="2043247"/>
            <a:ext cx="1030509" cy="44351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63290B8-6464-464E-A30D-A44528FFA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9" y="1394833"/>
            <a:ext cx="1030509" cy="44351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1BF06A-18EF-4F37-B955-D75C8381AEAE}"/>
              </a:ext>
            </a:extLst>
          </p:cNvPr>
          <p:cNvSpPr txBox="1"/>
          <p:nvPr/>
        </p:nvSpPr>
        <p:spPr>
          <a:xfrm>
            <a:off x="2672630" y="34605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入庫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EF7827-4863-42F7-8D0C-3F67E2E3BB5A}"/>
              </a:ext>
            </a:extLst>
          </p:cNvPr>
          <p:cNvSpPr txBox="1"/>
          <p:nvPr/>
        </p:nvSpPr>
        <p:spPr>
          <a:xfrm>
            <a:off x="734812" y="34748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搬送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8BCD72F-0F7C-4BA8-A641-C04A256F6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254" y="1707255"/>
            <a:ext cx="671661" cy="46410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4326DF9-447B-4061-8A78-21773B6D7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751" y="2450706"/>
            <a:ext cx="743494" cy="56315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7A7CF1-88F6-4536-B27B-91A66B341827}"/>
              </a:ext>
            </a:extLst>
          </p:cNvPr>
          <p:cNvSpPr txBox="1"/>
          <p:nvPr/>
        </p:nvSpPr>
        <p:spPr>
          <a:xfrm>
            <a:off x="4405234" y="34963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ライン</a:t>
            </a:r>
            <a:endParaRPr kumimoji="1" lang="ja-JP" altLang="en-US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65D7CC3F-E1CF-4187-8FBF-972D11FDC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4734" y="876400"/>
            <a:ext cx="720401" cy="54570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AB55A53-ECCF-48D4-AE18-0E9C5E3F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67" y="1682435"/>
            <a:ext cx="715497" cy="47699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6515D1E-7B9C-4B57-957F-F45616F115C7}"/>
              </a:ext>
            </a:extLst>
          </p:cNvPr>
          <p:cNvSpPr txBox="1"/>
          <p:nvPr/>
        </p:nvSpPr>
        <p:spPr>
          <a:xfrm>
            <a:off x="6115023" y="35078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ライン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23C3D0BA-4E06-40CB-BC47-2AAFE6A7C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087" y="1070880"/>
            <a:ext cx="657524" cy="44351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0E3DBDD-4782-422E-8272-532B581CF8AC}"/>
              </a:ext>
            </a:extLst>
          </p:cNvPr>
          <p:cNvSpPr txBox="1"/>
          <p:nvPr/>
        </p:nvSpPr>
        <p:spPr>
          <a:xfrm>
            <a:off x="7835957" y="35078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搬送</a:t>
            </a:r>
            <a:endParaRPr kumimoji="1" lang="ja-JP" altLang="en-US" dirty="0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7169516C-6356-4834-B331-AAA696AC04AF}"/>
              </a:ext>
            </a:extLst>
          </p:cNvPr>
          <p:cNvSpPr/>
          <p:nvPr/>
        </p:nvSpPr>
        <p:spPr>
          <a:xfrm>
            <a:off x="1855368" y="1307221"/>
            <a:ext cx="480027" cy="32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6F8E85D-227A-49AE-A241-645985B70086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3577862" y="883343"/>
            <a:ext cx="889854" cy="55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6C39C9AA-562F-4AE6-BBBF-73C47F99FD62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3577862" y="1436582"/>
            <a:ext cx="1018305" cy="484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FC346D6D-CD8D-4956-B224-CE106C9BECD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3577862" y="1436582"/>
            <a:ext cx="966889" cy="1295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矢印: 右 29">
            <a:extLst>
              <a:ext uri="{FF2B5EF4-FFF2-40B4-BE49-F238E27FC236}">
                <a16:creationId xmlns:a16="http://schemas.microsoft.com/office/drawing/2014/main" id="{DDE983BE-B474-4D04-A082-9B4B62BD2500}"/>
              </a:ext>
            </a:extLst>
          </p:cNvPr>
          <p:cNvSpPr/>
          <p:nvPr/>
        </p:nvSpPr>
        <p:spPr>
          <a:xfrm rot="16200000">
            <a:off x="4838181" y="2205487"/>
            <a:ext cx="231468" cy="199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CC4AD11-3673-4FA1-99AC-9235755DD086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5311664" y="1920934"/>
            <a:ext cx="955590" cy="183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50F09C01-C1FD-4FF2-8A95-C90B438AD834}"/>
              </a:ext>
            </a:extLst>
          </p:cNvPr>
          <p:cNvCxnSpPr>
            <a:stCxn id="3" idx="3"/>
            <a:endCxn id="16" idx="1"/>
          </p:cNvCxnSpPr>
          <p:nvPr/>
        </p:nvCxnSpPr>
        <p:spPr>
          <a:xfrm>
            <a:off x="5344879" y="883343"/>
            <a:ext cx="889855" cy="265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9366B2EE-87AC-4D61-9344-4CE85DD2F864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flipH="1" flipV="1">
            <a:off x="6594935" y="1422108"/>
            <a:ext cx="8150" cy="285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矢印: 右 40">
            <a:extLst>
              <a:ext uri="{FF2B5EF4-FFF2-40B4-BE49-F238E27FC236}">
                <a16:creationId xmlns:a16="http://schemas.microsoft.com/office/drawing/2014/main" id="{19CF9868-6D17-471C-9A96-7FB15C2C308E}"/>
              </a:ext>
            </a:extLst>
          </p:cNvPr>
          <p:cNvSpPr/>
          <p:nvPr/>
        </p:nvSpPr>
        <p:spPr>
          <a:xfrm>
            <a:off x="8722153" y="1117684"/>
            <a:ext cx="398505" cy="257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FE4D8309-57DB-46B2-925C-FF28E18A90AD}"/>
              </a:ext>
            </a:extLst>
          </p:cNvPr>
          <p:cNvCxnSpPr>
            <a:stCxn id="6" idx="3"/>
          </p:cNvCxnSpPr>
          <p:nvPr/>
        </p:nvCxnSpPr>
        <p:spPr>
          <a:xfrm flipV="1">
            <a:off x="3577862" y="1267121"/>
            <a:ext cx="2656872" cy="16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14644FF0-F51D-4AB8-A312-113D10D4497A}"/>
              </a:ext>
            </a:extLst>
          </p:cNvPr>
          <p:cNvCxnSpPr>
            <a:stCxn id="6" idx="3"/>
          </p:cNvCxnSpPr>
          <p:nvPr/>
        </p:nvCxnSpPr>
        <p:spPr>
          <a:xfrm>
            <a:off x="3577862" y="1436582"/>
            <a:ext cx="2681242" cy="474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>
            <a:extLst>
              <a:ext uri="{FF2B5EF4-FFF2-40B4-BE49-F238E27FC236}">
                <a16:creationId xmlns:a16="http://schemas.microsoft.com/office/drawing/2014/main" id="{8409963C-24B2-4525-92CB-FB6AFEAD5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3278" y="2531889"/>
            <a:ext cx="491891" cy="739714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3B17FD2E-039E-4FBC-BA63-D6AE9ECA3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172" y="2189335"/>
            <a:ext cx="412574" cy="620436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5FAD4154-5222-4AA8-91B0-7A50A698A2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957" y="1184858"/>
            <a:ext cx="505173" cy="503446"/>
          </a:xfrm>
          <a:prstGeom prst="rect">
            <a:avLst/>
          </a:prstGeom>
        </p:spPr>
      </p:pic>
      <p:sp>
        <p:nvSpPr>
          <p:cNvPr id="57" name="矢印: 右 56">
            <a:extLst>
              <a:ext uri="{FF2B5EF4-FFF2-40B4-BE49-F238E27FC236}">
                <a16:creationId xmlns:a16="http://schemas.microsoft.com/office/drawing/2014/main" id="{C04176FA-AB3C-4423-915C-8B18DEFE1149}"/>
              </a:ext>
            </a:extLst>
          </p:cNvPr>
          <p:cNvSpPr/>
          <p:nvPr/>
        </p:nvSpPr>
        <p:spPr>
          <a:xfrm>
            <a:off x="7261937" y="1112509"/>
            <a:ext cx="441433" cy="282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36DECC-C57D-4ECE-87B5-F2DA6B335452}"/>
              </a:ext>
            </a:extLst>
          </p:cNvPr>
          <p:cNvSpPr txBox="1"/>
          <p:nvPr/>
        </p:nvSpPr>
        <p:spPr>
          <a:xfrm>
            <a:off x="3287210" y="4722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B1981FD-27FD-4C6F-8298-4DE7D28A5E46}"/>
              </a:ext>
            </a:extLst>
          </p:cNvPr>
          <p:cNvSpPr txBox="1"/>
          <p:nvPr/>
        </p:nvSpPr>
        <p:spPr>
          <a:xfrm>
            <a:off x="2335395" y="3323323"/>
            <a:ext cx="30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入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00CFA194-721D-444D-AA60-6F9B21C83139}"/>
              </a:ext>
            </a:extLst>
          </p:cNvPr>
          <p:cNvSpPr txBox="1"/>
          <p:nvPr/>
        </p:nvSpPr>
        <p:spPr>
          <a:xfrm>
            <a:off x="3492229" y="3301468"/>
            <a:ext cx="30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出</a:t>
            </a:r>
            <a:endParaRPr kumimoji="1" lang="ja-JP" altLang="en-US" dirty="0">
              <a:solidFill>
                <a:srgbClr val="FF0000"/>
              </a:solidFill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893C445D-C6E1-452D-B9D3-38E701268636}"/>
              </a:ext>
            </a:extLst>
          </p:cNvPr>
          <p:cNvCxnSpPr>
            <a:cxnSpLocks/>
            <a:stCxn id="12" idx="3"/>
            <a:endCxn id="59" idx="2"/>
          </p:cNvCxnSpPr>
          <p:nvPr/>
        </p:nvCxnSpPr>
        <p:spPr>
          <a:xfrm>
            <a:off x="1381143" y="3659472"/>
            <a:ext cx="1105403" cy="33183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B3BE32E-D631-4EB4-B015-B09504D20BE1}"/>
              </a:ext>
            </a:extLst>
          </p:cNvPr>
          <p:cNvCxnSpPr>
            <a:cxnSpLocks/>
          </p:cNvCxnSpPr>
          <p:nvPr/>
        </p:nvCxnSpPr>
        <p:spPr>
          <a:xfrm>
            <a:off x="3765146" y="3666762"/>
            <a:ext cx="420501" cy="1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6742219-612C-4C7F-AF5B-A47A555576FE}"/>
              </a:ext>
            </a:extLst>
          </p:cNvPr>
          <p:cNvSpPr txBox="1"/>
          <p:nvPr/>
        </p:nvSpPr>
        <p:spPr>
          <a:xfrm>
            <a:off x="4304739" y="3326701"/>
            <a:ext cx="30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入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E5FCAF72-D07E-4822-BDF7-ED371AA72D62}"/>
              </a:ext>
            </a:extLst>
          </p:cNvPr>
          <p:cNvSpPr txBox="1"/>
          <p:nvPr/>
        </p:nvSpPr>
        <p:spPr>
          <a:xfrm>
            <a:off x="5194593" y="3326701"/>
            <a:ext cx="30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出</a:t>
            </a:r>
            <a:endParaRPr kumimoji="1" lang="ja-JP" altLang="en-US" dirty="0">
              <a:solidFill>
                <a:srgbClr val="FF0000"/>
              </a:solidFill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90DED8A-2456-4131-B8AE-65A529965CDC}"/>
              </a:ext>
            </a:extLst>
          </p:cNvPr>
          <p:cNvCxnSpPr>
            <a:cxnSpLocks/>
          </p:cNvCxnSpPr>
          <p:nvPr/>
        </p:nvCxnSpPr>
        <p:spPr>
          <a:xfrm flipV="1">
            <a:off x="5572854" y="3674413"/>
            <a:ext cx="575562" cy="1763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F6E44E10-6E90-4FC8-9CC2-EE9AEA3167D5}"/>
              </a:ext>
            </a:extLst>
          </p:cNvPr>
          <p:cNvCxnSpPr>
            <a:cxnSpLocks/>
          </p:cNvCxnSpPr>
          <p:nvPr/>
        </p:nvCxnSpPr>
        <p:spPr>
          <a:xfrm flipV="1">
            <a:off x="7255163" y="3673893"/>
            <a:ext cx="653576" cy="183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D7D49B03-3F9F-491C-A1D9-0B2799EF7928}"/>
              </a:ext>
            </a:extLst>
          </p:cNvPr>
          <p:cNvSpPr txBox="1"/>
          <p:nvPr/>
        </p:nvSpPr>
        <p:spPr>
          <a:xfrm>
            <a:off x="5973686" y="3304242"/>
            <a:ext cx="30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入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C72BC9A-F8C8-4B4F-81B8-102FBA0AE23D}"/>
              </a:ext>
            </a:extLst>
          </p:cNvPr>
          <p:cNvSpPr txBox="1"/>
          <p:nvPr/>
        </p:nvSpPr>
        <p:spPr>
          <a:xfrm>
            <a:off x="6858554" y="3291774"/>
            <a:ext cx="30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出</a:t>
            </a:r>
            <a:endParaRPr kumimoji="1" lang="ja-JP" altLang="en-US" dirty="0">
              <a:solidFill>
                <a:srgbClr val="FF0000"/>
              </a:solidFill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6DB85B-448D-42AE-933A-967892C73EDF}"/>
              </a:ext>
            </a:extLst>
          </p:cNvPr>
          <p:cNvSpPr txBox="1"/>
          <p:nvPr/>
        </p:nvSpPr>
        <p:spPr>
          <a:xfrm>
            <a:off x="7574752" y="3279448"/>
            <a:ext cx="30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入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45DEAA7D-3D66-4D6A-8390-A594D9A7022D}"/>
              </a:ext>
            </a:extLst>
          </p:cNvPr>
          <p:cNvSpPr txBox="1"/>
          <p:nvPr/>
        </p:nvSpPr>
        <p:spPr>
          <a:xfrm>
            <a:off x="8309197" y="3257593"/>
            <a:ext cx="30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出</a:t>
            </a:r>
            <a:endParaRPr kumimoji="1" lang="ja-JP" altLang="en-US" dirty="0">
              <a:solidFill>
                <a:srgbClr val="FF0000"/>
              </a:solidFill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9A6687D0-A4FE-4DAF-886B-DC18D14CD750}"/>
              </a:ext>
            </a:extLst>
          </p:cNvPr>
          <p:cNvCxnSpPr>
            <a:cxnSpLocks/>
          </p:cNvCxnSpPr>
          <p:nvPr/>
        </p:nvCxnSpPr>
        <p:spPr>
          <a:xfrm>
            <a:off x="8567725" y="3681018"/>
            <a:ext cx="493730" cy="1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57683DC6-713B-4640-A323-8686EB12D9E7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2436976" y="127322"/>
            <a:ext cx="49570" cy="319600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78302C83-4228-465D-826D-7B893D00EC15}"/>
              </a:ext>
            </a:extLst>
          </p:cNvPr>
          <p:cNvCxnSpPr>
            <a:cxnSpLocks/>
          </p:cNvCxnSpPr>
          <p:nvPr/>
        </p:nvCxnSpPr>
        <p:spPr>
          <a:xfrm flipH="1">
            <a:off x="3639900" y="138798"/>
            <a:ext cx="7027" cy="31485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05A6E0AC-E26D-40E2-A3A8-8E2BEB711D4A}"/>
              </a:ext>
            </a:extLst>
          </p:cNvPr>
          <p:cNvCxnSpPr>
            <a:cxnSpLocks/>
          </p:cNvCxnSpPr>
          <p:nvPr/>
        </p:nvCxnSpPr>
        <p:spPr>
          <a:xfrm flipH="1">
            <a:off x="4412218" y="140492"/>
            <a:ext cx="7027" cy="31485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4C5921AB-50C6-4DE5-8706-C4D5006E454A}"/>
              </a:ext>
            </a:extLst>
          </p:cNvPr>
          <p:cNvCxnSpPr>
            <a:cxnSpLocks/>
          </p:cNvCxnSpPr>
          <p:nvPr/>
        </p:nvCxnSpPr>
        <p:spPr>
          <a:xfrm flipH="1">
            <a:off x="5368818" y="141297"/>
            <a:ext cx="7027" cy="31485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E7EC5241-8899-4A73-9E52-3A14C1A00FD6}"/>
              </a:ext>
            </a:extLst>
          </p:cNvPr>
          <p:cNvCxnSpPr>
            <a:cxnSpLocks/>
          </p:cNvCxnSpPr>
          <p:nvPr/>
        </p:nvCxnSpPr>
        <p:spPr>
          <a:xfrm flipH="1">
            <a:off x="6158361" y="145788"/>
            <a:ext cx="7027" cy="31485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80A43C4F-769D-4E53-BA45-F32F2F6CBDFC}"/>
              </a:ext>
            </a:extLst>
          </p:cNvPr>
          <p:cNvCxnSpPr>
            <a:cxnSpLocks/>
          </p:cNvCxnSpPr>
          <p:nvPr/>
        </p:nvCxnSpPr>
        <p:spPr>
          <a:xfrm flipH="1">
            <a:off x="7000358" y="145788"/>
            <a:ext cx="7027" cy="31485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982A1825-C21C-4DFF-82D1-6115E46E7896}"/>
              </a:ext>
            </a:extLst>
          </p:cNvPr>
          <p:cNvCxnSpPr>
            <a:cxnSpLocks/>
          </p:cNvCxnSpPr>
          <p:nvPr/>
        </p:nvCxnSpPr>
        <p:spPr>
          <a:xfrm flipH="1">
            <a:off x="8639611" y="145788"/>
            <a:ext cx="7027" cy="31485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図 86">
            <a:extLst>
              <a:ext uri="{FF2B5EF4-FFF2-40B4-BE49-F238E27FC236}">
                <a16:creationId xmlns:a16="http://schemas.microsoft.com/office/drawing/2014/main" id="{CCE2579E-814A-4DB0-BCD3-8B44630A46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4531" y="4126512"/>
            <a:ext cx="425477" cy="639839"/>
          </a:xfrm>
          <a:prstGeom prst="rect">
            <a:avLst/>
          </a:prstGeom>
        </p:spPr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4AD9ECDA-206F-4030-ABC6-18B0A2B5C5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6720" y="4114541"/>
            <a:ext cx="425477" cy="639839"/>
          </a:xfrm>
          <a:prstGeom prst="rect">
            <a:avLst/>
          </a:prstGeom>
        </p:spPr>
      </p:pic>
      <p:pic>
        <p:nvPicPr>
          <p:cNvPr id="89" name="図 88">
            <a:extLst>
              <a:ext uri="{FF2B5EF4-FFF2-40B4-BE49-F238E27FC236}">
                <a16:creationId xmlns:a16="http://schemas.microsoft.com/office/drawing/2014/main" id="{A6970A9A-32CE-42C3-8104-34FAFCE19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893" y="4097733"/>
            <a:ext cx="425477" cy="639839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06660985-9BC2-4ABA-85AE-F5B9794A4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7" y="4147343"/>
            <a:ext cx="1030509" cy="443510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BF6DC31E-8AF8-4D03-BC66-063ED7E93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354" y="4152926"/>
            <a:ext cx="730397" cy="314348"/>
          </a:xfrm>
          <a:prstGeom prst="rect">
            <a:avLst/>
          </a:prstGeom>
        </p:spPr>
      </p:pic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82607E2D-AAE9-4AD5-9293-B8D060B3588A}"/>
              </a:ext>
            </a:extLst>
          </p:cNvPr>
          <p:cNvCxnSpPr>
            <a:cxnSpLocks/>
          </p:cNvCxnSpPr>
          <p:nvPr/>
        </p:nvCxnSpPr>
        <p:spPr>
          <a:xfrm flipH="1">
            <a:off x="7838848" y="120190"/>
            <a:ext cx="7027" cy="31485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二等辺三角形 101">
            <a:extLst>
              <a:ext uri="{FF2B5EF4-FFF2-40B4-BE49-F238E27FC236}">
                <a16:creationId xmlns:a16="http://schemas.microsoft.com/office/drawing/2014/main" id="{2B09DA44-EBFE-4781-BBB1-B8FC03683180}"/>
              </a:ext>
            </a:extLst>
          </p:cNvPr>
          <p:cNvSpPr/>
          <p:nvPr/>
        </p:nvSpPr>
        <p:spPr>
          <a:xfrm>
            <a:off x="2419819" y="3844138"/>
            <a:ext cx="1030509" cy="681880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二等辺三角形 102">
            <a:extLst>
              <a:ext uri="{FF2B5EF4-FFF2-40B4-BE49-F238E27FC236}">
                <a16:creationId xmlns:a16="http://schemas.microsoft.com/office/drawing/2014/main" id="{53B67465-33BB-4146-887B-8A3771386151}"/>
              </a:ext>
            </a:extLst>
          </p:cNvPr>
          <p:cNvSpPr/>
          <p:nvPr/>
        </p:nvSpPr>
        <p:spPr>
          <a:xfrm>
            <a:off x="4234768" y="3756976"/>
            <a:ext cx="442244" cy="3031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二等辺三角形 103">
            <a:extLst>
              <a:ext uri="{FF2B5EF4-FFF2-40B4-BE49-F238E27FC236}">
                <a16:creationId xmlns:a16="http://schemas.microsoft.com/office/drawing/2014/main" id="{7C2463E3-9968-449B-B35D-AF9B3FB870CE}"/>
              </a:ext>
            </a:extLst>
          </p:cNvPr>
          <p:cNvSpPr/>
          <p:nvPr/>
        </p:nvSpPr>
        <p:spPr>
          <a:xfrm>
            <a:off x="5133359" y="3784441"/>
            <a:ext cx="442244" cy="3031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二等辺三角形 104">
            <a:extLst>
              <a:ext uri="{FF2B5EF4-FFF2-40B4-BE49-F238E27FC236}">
                <a16:creationId xmlns:a16="http://schemas.microsoft.com/office/drawing/2014/main" id="{CB3FC4DB-9E39-442A-96A0-B2728D5A710B}"/>
              </a:ext>
            </a:extLst>
          </p:cNvPr>
          <p:cNvSpPr/>
          <p:nvPr/>
        </p:nvSpPr>
        <p:spPr>
          <a:xfrm>
            <a:off x="6000454" y="3767436"/>
            <a:ext cx="442244" cy="3031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二等辺三角形 105">
            <a:extLst>
              <a:ext uri="{FF2B5EF4-FFF2-40B4-BE49-F238E27FC236}">
                <a16:creationId xmlns:a16="http://schemas.microsoft.com/office/drawing/2014/main" id="{F5E5158F-CF3C-43CA-BF3C-B532D4642911}"/>
              </a:ext>
            </a:extLst>
          </p:cNvPr>
          <p:cNvSpPr/>
          <p:nvPr/>
        </p:nvSpPr>
        <p:spPr>
          <a:xfrm>
            <a:off x="6802370" y="3784441"/>
            <a:ext cx="442244" cy="3031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8E38C388-9C4F-4E55-8ECB-5885832010D2}"/>
              </a:ext>
            </a:extLst>
          </p:cNvPr>
          <p:cNvGrpSpPr/>
          <p:nvPr/>
        </p:nvGrpSpPr>
        <p:grpSpPr>
          <a:xfrm>
            <a:off x="773495" y="3836039"/>
            <a:ext cx="593706" cy="199764"/>
            <a:chOff x="2136997" y="5091803"/>
            <a:chExt cx="593706" cy="199764"/>
          </a:xfrm>
        </p:grpSpPr>
        <p:sp>
          <p:nvSpPr>
            <p:cNvPr id="107" name="楕円 106">
              <a:extLst>
                <a:ext uri="{FF2B5EF4-FFF2-40B4-BE49-F238E27FC236}">
                  <a16:creationId xmlns:a16="http://schemas.microsoft.com/office/drawing/2014/main" id="{CF09EA12-E53B-4850-AA83-2C6EDAFA135D}"/>
                </a:ext>
              </a:extLst>
            </p:cNvPr>
            <p:cNvSpPr/>
            <p:nvPr/>
          </p:nvSpPr>
          <p:spPr>
            <a:xfrm>
              <a:off x="2335395" y="5091803"/>
              <a:ext cx="184731" cy="186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F94C7D28-ED21-450D-92A9-CD4B555F42B1}"/>
                </a:ext>
              </a:extLst>
            </p:cNvPr>
            <p:cNvSpPr/>
            <p:nvPr/>
          </p:nvSpPr>
          <p:spPr>
            <a:xfrm>
              <a:off x="2545972" y="5091803"/>
              <a:ext cx="184731" cy="1862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C12903AD-1CB9-4B09-9A66-38B266051B35}"/>
                </a:ext>
              </a:extLst>
            </p:cNvPr>
            <p:cNvSpPr/>
            <p:nvPr/>
          </p:nvSpPr>
          <p:spPr>
            <a:xfrm>
              <a:off x="2136997" y="5105314"/>
              <a:ext cx="184731" cy="1862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D109567B-7A1E-47D2-B205-CECA040B6988}"/>
              </a:ext>
            </a:extLst>
          </p:cNvPr>
          <p:cNvGrpSpPr/>
          <p:nvPr/>
        </p:nvGrpSpPr>
        <p:grpSpPr>
          <a:xfrm>
            <a:off x="8482288" y="3877133"/>
            <a:ext cx="425477" cy="148534"/>
            <a:chOff x="2136997" y="5091803"/>
            <a:chExt cx="593706" cy="199764"/>
          </a:xfrm>
        </p:grpSpPr>
        <p:sp>
          <p:nvSpPr>
            <p:cNvPr id="112" name="楕円 111">
              <a:extLst>
                <a:ext uri="{FF2B5EF4-FFF2-40B4-BE49-F238E27FC236}">
                  <a16:creationId xmlns:a16="http://schemas.microsoft.com/office/drawing/2014/main" id="{42A440BD-F2D4-4D11-80FA-9FF6EA9495C2}"/>
                </a:ext>
              </a:extLst>
            </p:cNvPr>
            <p:cNvSpPr/>
            <p:nvPr/>
          </p:nvSpPr>
          <p:spPr>
            <a:xfrm>
              <a:off x="2335395" y="5091803"/>
              <a:ext cx="184731" cy="186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95981EED-762D-4704-A839-8CFA81D63323}"/>
                </a:ext>
              </a:extLst>
            </p:cNvPr>
            <p:cNvSpPr/>
            <p:nvPr/>
          </p:nvSpPr>
          <p:spPr>
            <a:xfrm>
              <a:off x="2545972" y="5091803"/>
              <a:ext cx="184731" cy="1862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B23BA05F-AE44-4161-9155-FA696C2A24A0}"/>
                </a:ext>
              </a:extLst>
            </p:cNvPr>
            <p:cNvSpPr/>
            <p:nvPr/>
          </p:nvSpPr>
          <p:spPr>
            <a:xfrm>
              <a:off x="2136997" y="5105314"/>
              <a:ext cx="184731" cy="1862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92E66F8D-A8B0-4EFF-BD0D-FABD60CF970F}"/>
              </a:ext>
            </a:extLst>
          </p:cNvPr>
          <p:cNvSpPr/>
          <p:nvPr/>
        </p:nvSpPr>
        <p:spPr>
          <a:xfrm>
            <a:off x="4436606" y="5085753"/>
            <a:ext cx="853902" cy="8405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CA510FB3-2327-4B95-85CB-B8C4B7AC4102}"/>
              </a:ext>
            </a:extLst>
          </p:cNvPr>
          <p:cNvSpPr/>
          <p:nvPr/>
        </p:nvSpPr>
        <p:spPr>
          <a:xfrm>
            <a:off x="4624402" y="5562110"/>
            <a:ext cx="148831" cy="182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A4F4E32-C55D-4EB2-8013-7F9686F4AC5A}"/>
              </a:ext>
            </a:extLst>
          </p:cNvPr>
          <p:cNvSpPr/>
          <p:nvPr/>
        </p:nvSpPr>
        <p:spPr>
          <a:xfrm>
            <a:off x="4971276" y="5347808"/>
            <a:ext cx="148831" cy="1823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B0D4F164-D13C-4459-952F-6CD4FB0E4F8C}"/>
              </a:ext>
            </a:extLst>
          </p:cNvPr>
          <p:cNvSpPr/>
          <p:nvPr/>
        </p:nvSpPr>
        <p:spPr>
          <a:xfrm>
            <a:off x="4677249" y="5390555"/>
            <a:ext cx="148831" cy="1823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248B0C4B-DB5C-4079-8DBB-DE848B537584}"/>
              </a:ext>
            </a:extLst>
          </p:cNvPr>
          <p:cNvSpPr/>
          <p:nvPr/>
        </p:nvSpPr>
        <p:spPr>
          <a:xfrm>
            <a:off x="4464697" y="5390554"/>
            <a:ext cx="148831" cy="1823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51B83F2A-35EA-40F3-B698-D486679AA890}"/>
              </a:ext>
            </a:extLst>
          </p:cNvPr>
          <p:cNvSpPr/>
          <p:nvPr/>
        </p:nvSpPr>
        <p:spPr>
          <a:xfrm>
            <a:off x="5027758" y="5572858"/>
            <a:ext cx="148831" cy="182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D1E3A633-CC5C-4388-BCBD-DD3944CC88F0}"/>
              </a:ext>
            </a:extLst>
          </p:cNvPr>
          <p:cNvSpPr/>
          <p:nvPr/>
        </p:nvSpPr>
        <p:spPr>
          <a:xfrm>
            <a:off x="4812198" y="5735387"/>
            <a:ext cx="148831" cy="1823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CCD97D3-7E49-47BA-AB39-431FC312CDA0}"/>
              </a:ext>
            </a:extLst>
          </p:cNvPr>
          <p:cNvSpPr/>
          <p:nvPr/>
        </p:nvSpPr>
        <p:spPr>
          <a:xfrm>
            <a:off x="5164381" y="5744413"/>
            <a:ext cx="148831" cy="1823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016F212D-9D28-4F6E-85D2-E3C6D12A23DD}"/>
              </a:ext>
            </a:extLst>
          </p:cNvPr>
          <p:cNvSpPr/>
          <p:nvPr/>
        </p:nvSpPr>
        <p:spPr>
          <a:xfrm>
            <a:off x="4466051" y="5732969"/>
            <a:ext cx="148831" cy="1823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37A5E752-205C-46F1-B452-A38B3E02D043}"/>
              </a:ext>
            </a:extLst>
          </p:cNvPr>
          <p:cNvSpPr txBox="1"/>
          <p:nvPr/>
        </p:nvSpPr>
        <p:spPr>
          <a:xfrm>
            <a:off x="4519509" y="4783686"/>
            <a:ext cx="101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RF</a:t>
            </a:r>
            <a:r>
              <a:rPr kumimoji="1" lang="ja-JP" altLang="en-US" sz="1200" dirty="0"/>
              <a:t> </a:t>
            </a:r>
            <a:r>
              <a:rPr kumimoji="1" lang="en-US" altLang="ja-JP" sz="1200" dirty="0" err="1"/>
              <a:t>Tg</a:t>
            </a:r>
            <a:r>
              <a:rPr kumimoji="1" lang="en-US" altLang="ja-JP" sz="1200" dirty="0"/>
              <a:t>&lt;&gt;RF Rd</a:t>
            </a:r>
          </a:p>
          <a:p>
            <a:endParaRPr kumimoji="1" lang="ja-JP" altLang="en-US" sz="1200" dirty="0"/>
          </a:p>
        </p:txBody>
      </p:sp>
      <p:sp>
        <p:nvSpPr>
          <p:cNvPr id="125" name="二等辺三角形 124">
            <a:extLst>
              <a:ext uri="{FF2B5EF4-FFF2-40B4-BE49-F238E27FC236}">
                <a16:creationId xmlns:a16="http://schemas.microsoft.com/office/drawing/2014/main" id="{9FD8181E-9CCC-4787-A2CC-936A757939EE}"/>
              </a:ext>
            </a:extLst>
          </p:cNvPr>
          <p:cNvSpPr/>
          <p:nvPr/>
        </p:nvSpPr>
        <p:spPr>
          <a:xfrm>
            <a:off x="4613528" y="4985244"/>
            <a:ext cx="442244" cy="3031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9B73E4B6-90E1-40B6-A9CE-696F3F7D7B48}"/>
              </a:ext>
            </a:extLst>
          </p:cNvPr>
          <p:cNvSpPr/>
          <p:nvPr/>
        </p:nvSpPr>
        <p:spPr>
          <a:xfrm>
            <a:off x="4234768" y="5915272"/>
            <a:ext cx="1233189" cy="318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E3CC9D88-780F-4600-A903-1AD328DC7954}"/>
              </a:ext>
            </a:extLst>
          </p:cNvPr>
          <p:cNvSpPr/>
          <p:nvPr/>
        </p:nvSpPr>
        <p:spPr>
          <a:xfrm>
            <a:off x="4354865" y="6074861"/>
            <a:ext cx="258663" cy="303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B2108D6D-3A15-43CD-9768-3AEB59F63EC7}"/>
              </a:ext>
            </a:extLst>
          </p:cNvPr>
          <p:cNvSpPr/>
          <p:nvPr/>
        </p:nvSpPr>
        <p:spPr>
          <a:xfrm>
            <a:off x="5109372" y="6081810"/>
            <a:ext cx="258663" cy="303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71B1BE2A-9BF9-4566-ADBE-3C6DDEB5066E}"/>
              </a:ext>
            </a:extLst>
          </p:cNvPr>
          <p:cNvSpPr/>
          <p:nvPr/>
        </p:nvSpPr>
        <p:spPr>
          <a:xfrm>
            <a:off x="4304739" y="5009502"/>
            <a:ext cx="105437" cy="965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1" name="図 130">
            <a:extLst>
              <a:ext uri="{FF2B5EF4-FFF2-40B4-BE49-F238E27FC236}">
                <a16:creationId xmlns:a16="http://schemas.microsoft.com/office/drawing/2014/main" id="{10CE0747-ACE4-43AE-8E00-66C3C43FF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3039" y="5239631"/>
            <a:ext cx="2376056" cy="868238"/>
          </a:xfrm>
          <a:prstGeom prst="rect">
            <a:avLst/>
          </a:prstGeom>
        </p:spPr>
      </p:pic>
      <p:sp>
        <p:nvSpPr>
          <p:cNvPr id="133" name="楕円 132">
            <a:extLst>
              <a:ext uri="{FF2B5EF4-FFF2-40B4-BE49-F238E27FC236}">
                <a16:creationId xmlns:a16="http://schemas.microsoft.com/office/drawing/2014/main" id="{BAC5C1AB-A645-4E02-9A67-09033CEC9414}"/>
              </a:ext>
            </a:extLst>
          </p:cNvPr>
          <p:cNvSpPr/>
          <p:nvPr/>
        </p:nvSpPr>
        <p:spPr>
          <a:xfrm>
            <a:off x="4234768" y="4907137"/>
            <a:ext cx="229929" cy="781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B571AA82-B189-4178-8C96-7CD5F0938861}"/>
              </a:ext>
            </a:extLst>
          </p:cNvPr>
          <p:cNvSpPr/>
          <p:nvPr/>
        </p:nvSpPr>
        <p:spPr>
          <a:xfrm>
            <a:off x="1413039" y="5288432"/>
            <a:ext cx="838237" cy="819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二等辺三角形 135">
            <a:extLst>
              <a:ext uri="{FF2B5EF4-FFF2-40B4-BE49-F238E27FC236}">
                <a16:creationId xmlns:a16="http://schemas.microsoft.com/office/drawing/2014/main" id="{5C6A5FD5-125E-45DD-B604-3C61FEDCF9E3}"/>
              </a:ext>
            </a:extLst>
          </p:cNvPr>
          <p:cNvSpPr/>
          <p:nvPr/>
        </p:nvSpPr>
        <p:spPr>
          <a:xfrm flipV="1">
            <a:off x="976811" y="5136838"/>
            <a:ext cx="228675" cy="2500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8" name="コネクタ: カギ線 137">
            <a:extLst>
              <a:ext uri="{FF2B5EF4-FFF2-40B4-BE49-F238E27FC236}">
                <a16:creationId xmlns:a16="http://schemas.microsoft.com/office/drawing/2014/main" id="{0F51182B-8D4C-49D7-B146-37EC1D6A51F8}"/>
              </a:ext>
            </a:extLst>
          </p:cNvPr>
          <p:cNvCxnSpPr>
            <a:stCxn id="136" idx="3"/>
            <a:endCxn id="134" idx="1"/>
          </p:cNvCxnSpPr>
          <p:nvPr/>
        </p:nvCxnSpPr>
        <p:spPr>
          <a:xfrm rot="16200000" flipH="1">
            <a:off x="971437" y="5256549"/>
            <a:ext cx="561313" cy="321890"/>
          </a:xfrm>
          <a:prstGeom prst="bentConnector4">
            <a:avLst>
              <a:gd name="adj1" fmla="val 100526"/>
              <a:gd name="adj2" fmla="val 677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吹き出し: 四角形 139">
            <a:extLst>
              <a:ext uri="{FF2B5EF4-FFF2-40B4-BE49-F238E27FC236}">
                <a16:creationId xmlns:a16="http://schemas.microsoft.com/office/drawing/2014/main" id="{10B15EE5-5A19-4427-89AF-1FD46D7FC7C5}"/>
              </a:ext>
            </a:extLst>
          </p:cNvPr>
          <p:cNvSpPr/>
          <p:nvPr/>
        </p:nvSpPr>
        <p:spPr>
          <a:xfrm>
            <a:off x="891251" y="5006684"/>
            <a:ext cx="2999185" cy="1283921"/>
          </a:xfrm>
          <a:prstGeom prst="wedgeRectCallout">
            <a:avLst>
              <a:gd name="adj1" fmla="val 60758"/>
              <a:gd name="adj2" fmla="val -495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二等辺三角形 140">
            <a:extLst>
              <a:ext uri="{FF2B5EF4-FFF2-40B4-BE49-F238E27FC236}">
                <a16:creationId xmlns:a16="http://schemas.microsoft.com/office/drawing/2014/main" id="{039F527C-BB4E-47A3-8B71-399630C576F1}"/>
              </a:ext>
            </a:extLst>
          </p:cNvPr>
          <p:cNvSpPr/>
          <p:nvPr/>
        </p:nvSpPr>
        <p:spPr>
          <a:xfrm>
            <a:off x="7672541" y="3756976"/>
            <a:ext cx="442244" cy="3031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2E2E553C-AF07-42B8-A38B-86CCAAEBBC7B}"/>
              </a:ext>
            </a:extLst>
          </p:cNvPr>
          <p:cNvSpPr txBox="1"/>
          <p:nvPr/>
        </p:nvSpPr>
        <p:spPr>
          <a:xfrm>
            <a:off x="7255163" y="5451803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+</a:t>
            </a:r>
          </a:p>
          <a:p>
            <a:endParaRPr kumimoji="1" lang="ja-JP" altLang="en-US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37BA839E-94F8-49CC-9074-99273D35A76C}"/>
              </a:ext>
            </a:extLst>
          </p:cNvPr>
          <p:cNvGrpSpPr/>
          <p:nvPr/>
        </p:nvGrpSpPr>
        <p:grpSpPr>
          <a:xfrm>
            <a:off x="7612248" y="4833184"/>
            <a:ext cx="1016497" cy="1567895"/>
            <a:chOff x="6148416" y="4763457"/>
            <a:chExt cx="1016497" cy="1567895"/>
          </a:xfrm>
        </p:grpSpPr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550AB94F-9394-45E9-921D-082660C6FBC9}"/>
                </a:ext>
              </a:extLst>
            </p:cNvPr>
            <p:cNvSpPr txBox="1"/>
            <p:nvPr/>
          </p:nvSpPr>
          <p:spPr>
            <a:xfrm>
              <a:off x="6461089" y="5190193"/>
              <a:ext cx="494046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 err="1"/>
                <a:t>Iot</a:t>
              </a:r>
              <a:r>
                <a:rPr kumimoji="1" lang="en-US" altLang="ja-JP" sz="1100" dirty="0"/>
                <a:t> ID</a:t>
              </a: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A07AFAAC-BDEF-4263-905B-BE24444B640D}"/>
                </a:ext>
              </a:extLst>
            </p:cNvPr>
            <p:cNvSpPr txBox="1"/>
            <p:nvPr/>
          </p:nvSpPr>
          <p:spPr>
            <a:xfrm>
              <a:off x="6455687" y="5538183"/>
              <a:ext cx="494046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 err="1"/>
                <a:t>Iot</a:t>
              </a:r>
              <a:r>
                <a:rPr kumimoji="1" lang="en-US" altLang="ja-JP" sz="1100" dirty="0"/>
                <a:t> ID</a:t>
              </a:r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B241501C-4A23-4B6D-A6DE-06CD4156D6A8}"/>
                </a:ext>
              </a:extLst>
            </p:cNvPr>
            <p:cNvSpPr txBox="1"/>
            <p:nvPr/>
          </p:nvSpPr>
          <p:spPr>
            <a:xfrm>
              <a:off x="6461089" y="5886173"/>
              <a:ext cx="494046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 err="1"/>
                <a:t>Iot</a:t>
              </a:r>
              <a:r>
                <a:rPr kumimoji="1" lang="en-US" altLang="ja-JP" sz="1100" dirty="0"/>
                <a:t> ID</a:t>
              </a:r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71B3AA15-90E3-49E5-A34F-FB992F69B880}"/>
                </a:ext>
              </a:extLst>
            </p:cNvPr>
            <p:cNvSpPr/>
            <p:nvPr/>
          </p:nvSpPr>
          <p:spPr>
            <a:xfrm>
              <a:off x="6275988" y="5006684"/>
              <a:ext cx="853902" cy="13246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8F424C0E-3F75-4CEE-B0A0-BF5496A102F0}"/>
                </a:ext>
              </a:extLst>
            </p:cNvPr>
            <p:cNvSpPr txBox="1"/>
            <p:nvPr/>
          </p:nvSpPr>
          <p:spPr>
            <a:xfrm>
              <a:off x="6148416" y="4763457"/>
              <a:ext cx="1016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RF</a:t>
              </a:r>
              <a:r>
                <a:rPr kumimoji="1" lang="ja-JP" altLang="en-US" sz="1200" dirty="0"/>
                <a:t> </a:t>
              </a:r>
              <a:r>
                <a:rPr kumimoji="1" lang="en-US" altLang="ja-JP" sz="1200" dirty="0" err="1"/>
                <a:t>Tg</a:t>
              </a:r>
              <a:r>
                <a:rPr kumimoji="1" lang="en-US" altLang="ja-JP" sz="1200" dirty="0"/>
                <a:t>&lt;&gt;RF Rd</a:t>
              </a:r>
            </a:p>
            <a:p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7A6DB459-688A-4FFF-91DF-F19EEAAA9340}"/>
              </a:ext>
            </a:extLst>
          </p:cNvPr>
          <p:cNvGrpSpPr/>
          <p:nvPr/>
        </p:nvGrpSpPr>
        <p:grpSpPr>
          <a:xfrm>
            <a:off x="6163034" y="4822225"/>
            <a:ext cx="900503" cy="1562773"/>
            <a:chOff x="7545150" y="4797711"/>
            <a:chExt cx="900503" cy="1562773"/>
          </a:xfrm>
        </p:grpSpPr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BCB84006-444B-4847-BEDA-2A07CE28080F}"/>
                </a:ext>
              </a:extLst>
            </p:cNvPr>
            <p:cNvSpPr/>
            <p:nvPr/>
          </p:nvSpPr>
          <p:spPr>
            <a:xfrm>
              <a:off x="7574752" y="5035816"/>
              <a:ext cx="853902" cy="13246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C00000"/>
                </a:solidFill>
              </a:endParaRPr>
            </a:p>
          </p:txBody>
        </p:sp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4E0767BB-BA88-421E-A987-999C978D336F}"/>
                </a:ext>
              </a:extLst>
            </p:cNvPr>
            <p:cNvSpPr txBox="1"/>
            <p:nvPr/>
          </p:nvSpPr>
          <p:spPr>
            <a:xfrm>
              <a:off x="7545150" y="5193676"/>
              <a:ext cx="90050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rgbClr val="C00000"/>
                  </a:solidFill>
                </a:rPr>
                <a:t>Zoon POS</a:t>
              </a:r>
            </a:p>
            <a:p>
              <a:r>
                <a:rPr lang="en-US" altLang="ja-JP" sz="1400" b="1" dirty="0">
                  <a:solidFill>
                    <a:srgbClr val="C00000"/>
                  </a:solidFill>
                </a:rPr>
                <a:t>      +</a:t>
              </a:r>
            </a:p>
            <a:p>
              <a:r>
                <a:rPr lang="en-US" altLang="ja-JP" sz="1400" b="1" dirty="0">
                  <a:solidFill>
                    <a:srgbClr val="C00000"/>
                  </a:solidFill>
                </a:rPr>
                <a:t>  </a:t>
              </a:r>
              <a:r>
                <a:rPr lang="ja-JP" altLang="en-US" sz="1400" b="1" dirty="0">
                  <a:solidFill>
                    <a:srgbClr val="C00000"/>
                  </a:solidFill>
                </a:rPr>
                <a:t> </a:t>
              </a:r>
              <a:r>
                <a:rPr lang="en-US" altLang="ja-JP" sz="1400" b="1" dirty="0">
                  <a:solidFill>
                    <a:srgbClr val="C00000"/>
                  </a:solidFill>
                </a:rPr>
                <a:t>TIME</a:t>
              </a:r>
            </a:p>
            <a:p>
              <a:endParaRPr kumimoji="1" lang="en-US" altLang="ja-JP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E11A2FFC-47BE-4298-BB16-F4F37B10005E}"/>
                </a:ext>
              </a:extLst>
            </p:cNvPr>
            <p:cNvSpPr txBox="1"/>
            <p:nvPr/>
          </p:nvSpPr>
          <p:spPr>
            <a:xfrm>
              <a:off x="7718195" y="4797711"/>
              <a:ext cx="5838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>
                  <a:solidFill>
                    <a:srgbClr val="C00000"/>
                  </a:solidFill>
                </a:rPr>
                <a:t>IPNT</a:t>
              </a:r>
            </a:p>
            <a:p>
              <a:endParaRPr kumimoji="1" lang="en-US" altLang="ja-JP" sz="1200" b="1" dirty="0">
                <a:solidFill>
                  <a:srgbClr val="C00000"/>
                </a:solidFill>
              </a:endParaRPr>
            </a:p>
            <a:p>
              <a:endParaRPr kumimoji="1" lang="ja-JP" alt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3565CE0D-0738-488E-BF44-104BE2760B42}"/>
              </a:ext>
            </a:extLst>
          </p:cNvPr>
          <p:cNvSpPr txBox="1"/>
          <p:nvPr/>
        </p:nvSpPr>
        <p:spPr>
          <a:xfrm>
            <a:off x="1370699" y="58076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/>
              <a:t>事象時刻</a:t>
            </a: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A297D864-F3B9-40D3-A727-C4E1C7D654D4}"/>
              </a:ext>
            </a:extLst>
          </p:cNvPr>
          <p:cNvSpPr txBox="1"/>
          <p:nvPr/>
        </p:nvSpPr>
        <p:spPr>
          <a:xfrm>
            <a:off x="167096" y="54176"/>
            <a:ext cx="3291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工場内トレーサービリティ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6D62075-047E-4F37-BF19-E62029E18806}"/>
              </a:ext>
            </a:extLst>
          </p:cNvPr>
          <p:cNvSpPr txBox="1"/>
          <p:nvPr/>
        </p:nvSpPr>
        <p:spPr>
          <a:xfrm>
            <a:off x="3063581" y="5803210"/>
            <a:ext cx="6976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000" dirty="0"/>
              <a:t>加速度計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36D0A98-F758-4C51-BD67-F298B75CB111}"/>
              </a:ext>
            </a:extLst>
          </p:cNvPr>
          <p:cNvSpPr txBox="1"/>
          <p:nvPr/>
        </p:nvSpPr>
        <p:spPr>
          <a:xfrm>
            <a:off x="1349294" y="4606228"/>
            <a:ext cx="692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920Mhz</a:t>
            </a:r>
          </a:p>
          <a:p>
            <a:r>
              <a:rPr kumimoji="1" lang="en-US" altLang="ja-JP" sz="1200" dirty="0" err="1"/>
              <a:t>WiFi</a:t>
            </a:r>
            <a:endParaRPr kumimoji="1" lang="en-US" altLang="ja-JP" sz="1200" dirty="0"/>
          </a:p>
          <a:p>
            <a:r>
              <a:rPr kumimoji="1" lang="en-US" altLang="ja-JP" sz="1200" dirty="0" err="1"/>
              <a:t>NBI</a:t>
            </a:r>
            <a:r>
              <a:rPr lang="en-US" altLang="ja-JP" sz="1200" dirty="0" err="1"/>
              <a:t>oT</a:t>
            </a:r>
            <a:endParaRPr lang="en-US" altLang="ja-JP" sz="1200" dirty="0"/>
          </a:p>
          <a:p>
            <a:endParaRPr kumimoji="1" lang="ja-JP" altLang="en-US" sz="1200" dirty="0"/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5C464165-CAB9-48EA-99A7-D5117EF75D19}"/>
              </a:ext>
            </a:extLst>
          </p:cNvPr>
          <p:cNvSpPr txBox="1"/>
          <p:nvPr/>
        </p:nvSpPr>
        <p:spPr>
          <a:xfrm>
            <a:off x="3818987" y="95742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台車位置をトレースする</a:t>
            </a:r>
            <a:endParaRPr kumimoji="1" lang="ja-JP" altLang="en-US" sz="2400" b="1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3508A3E8-5C7B-41E5-AB82-3FEDA2485326}"/>
              </a:ext>
            </a:extLst>
          </p:cNvPr>
          <p:cNvSpPr/>
          <p:nvPr/>
        </p:nvSpPr>
        <p:spPr>
          <a:xfrm>
            <a:off x="3458382" y="204854"/>
            <a:ext cx="300082" cy="211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75563667-554C-4DDC-B534-9DFF370CA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8432" y="4702437"/>
            <a:ext cx="932655" cy="49200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3A863DA-B380-48CB-8AF0-5C7B9677BD70}"/>
              </a:ext>
            </a:extLst>
          </p:cNvPr>
          <p:cNvSpPr txBox="1"/>
          <p:nvPr/>
        </p:nvSpPr>
        <p:spPr>
          <a:xfrm>
            <a:off x="2732894" y="530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部材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251521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15861</TotalTime>
  <Words>285</Words>
  <Application>Microsoft Office PowerPoint</Application>
  <PresentationFormat>画面に合わせる (4:3)</PresentationFormat>
  <Paragraphs>124</Paragraphs>
  <Slides>13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7" baseType="lpstr">
      <vt:lpstr>HGS行書体</vt:lpstr>
      <vt:lpstr>HG行書体</vt:lpstr>
      <vt:lpstr>Meiryo UI</vt:lpstr>
      <vt:lpstr>游ゴシック</vt:lpstr>
      <vt:lpstr>游ゴシック Light</vt:lpstr>
      <vt:lpstr>Arial</vt:lpstr>
      <vt:lpstr>Calibri</vt:lpstr>
      <vt:lpstr>Calibri Light</vt:lpstr>
      <vt:lpstr>Lucida Sans Unicode</vt:lpstr>
      <vt:lpstr>2_Office テーマ</vt:lpstr>
      <vt:lpstr>1_Office テーマ</vt:lpstr>
      <vt:lpstr>デザインの設定</vt:lpstr>
      <vt:lpstr>Office テーマ</vt:lpstr>
      <vt:lpstr>Microsoft Excel ワークシート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石井 真</dc:creator>
  <cp:lastModifiedBy>真 石井</cp:lastModifiedBy>
  <cp:revision>130</cp:revision>
  <cp:lastPrinted>2019-01-07T01:51:37Z</cp:lastPrinted>
  <dcterms:created xsi:type="dcterms:W3CDTF">2018-11-22T23:56:01Z</dcterms:created>
  <dcterms:modified xsi:type="dcterms:W3CDTF">2019-01-07T01:52:43Z</dcterms:modified>
</cp:coreProperties>
</file>